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7"/>
  </p:notes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4" r:id="rId38"/>
    <p:sldId id="295" r:id="rId39"/>
    <p:sldId id="297" r:id="rId40"/>
    <p:sldId id="300" r:id="rId41"/>
    <p:sldId id="301" r:id="rId42"/>
    <p:sldId id="302" r:id="rId43"/>
    <p:sldId id="303" r:id="rId44"/>
    <p:sldId id="304" r:id="rId45"/>
    <p:sldId id="296" r:id="rId46"/>
  </p:sldIdLst>
  <p:sldSz cx="9144000" cy="5143500" type="screen16x9"/>
  <p:notesSz cx="6858000" cy="9144000"/>
  <p:embeddedFontLst>
    <p:embeddedFont>
      <p:font typeface="Calibri" panose="020F0502020204030204" pitchFamily="34" charset="0"/>
      <p:regular r:id="rId48"/>
      <p:bold r:id="rId49"/>
      <p:italic r:id="rId50"/>
      <p:boldItalic r:id="rId51"/>
    </p:embeddedFont>
    <p:embeddedFont>
      <p:font typeface="Georgia Pro Light" panose="02040302050405020303" pitchFamily="18" charset="0"/>
      <p:regular r:id="rId52"/>
      <p:italic r:id="rId53"/>
    </p:embeddedFont>
    <p:embeddedFont>
      <p:font typeface="Montserrat" panose="00000500000000000000" pitchFamily="2" charset="0"/>
      <p:regular r:id="rId54"/>
      <p:bold r:id="rId55"/>
      <p:italic r:id="rId56"/>
      <p:boldItalic r:id="rId57"/>
    </p:embeddedFont>
    <p:embeddedFont>
      <p:font typeface="Verdana" panose="020B0604030504040204" pitchFamily="34"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82" autoAdjust="0"/>
    <p:restoredTop sz="72562" autoAdjust="0"/>
  </p:normalViewPr>
  <p:slideViewPr>
    <p:cSldViewPr snapToGrid="0">
      <p:cViewPr varScale="1">
        <p:scale>
          <a:sx n="74" d="100"/>
          <a:sy n="74" d="100"/>
        </p:scale>
        <p:origin x="960" y="44"/>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5" Type="http://schemas.openxmlformats.org/officeDocument/2006/relationships/slide" Target="slides/slide4.xml"/><Relationship Id="rId61"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75525D-2F9F-4A8C-8977-7DCE07412910}" type="doc">
      <dgm:prSet loTypeId="urn:microsoft.com/office/officeart/2005/8/layout/process5" loCatId="process" qsTypeId="urn:microsoft.com/office/officeart/2005/8/quickstyle/3d3" qsCatId="3D" csTypeId="urn:microsoft.com/office/officeart/2005/8/colors/accent1_2" csCatId="accent1" phldr="1"/>
      <dgm:spPr/>
      <dgm:t>
        <a:bodyPr/>
        <a:lstStyle/>
        <a:p>
          <a:endParaRPr lang="en-IN"/>
        </a:p>
      </dgm:t>
    </dgm:pt>
    <dgm:pt modelId="{2D179B5E-092A-413A-9631-AAD88B225746}">
      <dgm:prSet phldrT="[Text]"/>
      <dgm:spPr/>
      <dgm:t>
        <a:bodyPr/>
        <a:lstStyle/>
        <a:p>
          <a:r>
            <a:rPr lang="en-IN" dirty="0"/>
            <a:t>Import Libraries </a:t>
          </a:r>
        </a:p>
      </dgm:t>
    </dgm:pt>
    <dgm:pt modelId="{6AD7DADC-20CC-4301-8A84-E1C19879F239}" type="parTrans" cxnId="{2FCFC6CF-8A10-4EFE-9A67-5B1D424EF405}">
      <dgm:prSet/>
      <dgm:spPr/>
      <dgm:t>
        <a:bodyPr/>
        <a:lstStyle/>
        <a:p>
          <a:endParaRPr lang="en-IN"/>
        </a:p>
      </dgm:t>
    </dgm:pt>
    <dgm:pt modelId="{56768801-96B3-41F4-A05B-29ED3AE049C1}" type="sibTrans" cxnId="{2FCFC6CF-8A10-4EFE-9A67-5B1D424EF405}">
      <dgm:prSet/>
      <dgm:spPr/>
      <dgm:t>
        <a:bodyPr/>
        <a:lstStyle/>
        <a:p>
          <a:endParaRPr lang="en-IN"/>
        </a:p>
      </dgm:t>
    </dgm:pt>
    <dgm:pt modelId="{165DB029-09DF-40BA-9FDD-07D2DF6AB8E7}">
      <dgm:prSet phldrT="[Text]"/>
      <dgm:spPr/>
      <dgm:t>
        <a:bodyPr/>
        <a:lstStyle/>
        <a:p>
          <a:r>
            <a:rPr lang="en-IN" dirty="0" err="1"/>
            <a:t>DataFrame</a:t>
          </a:r>
          <a:r>
            <a:rPr lang="en-IN" dirty="0"/>
            <a:t> Loading</a:t>
          </a:r>
        </a:p>
      </dgm:t>
    </dgm:pt>
    <dgm:pt modelId="{D60DF80D-905B-445B-8DD8-DC6F988D5581}" type="parTrans" cxnId="{19A9C702-4FCC-4515-8BC7-33BD12335B48}">
      <dgm:prSet/>
      <dgm:spPr/>
      <dgm:t>
        <a:bodyPr/>
        <a:lstStyle/>
        <a:p>
          <a:endParaRPr lang="en-IN"/>
        </a:p>
      </dgm:t>
    </dgm:pt>
    <dgm:pt modelId="{EB9F6141-AD65-4815-A32A-90882B9BDAAC}" type="sibTrans" cxnId="{19A9C702-4FCC-4515-8BC7-33BD12335B48}">
      <dgm:prSet/>
      <dgm:spPr/>
      <dgm:t>
        <a:bodyPr/>
        <a:lstStyle/>
        <a:p>
          <a:endParaRPr lang="en-IN"/>
        </a:p>
      </dgm:t>
    </dgm:pt>
    <dgm:pt modelId="{F1EE16A0-FA2F-42D2-ABAD-2D4F102C27C3}">
      <dgm:prSet phldrT="[Text]"/>
      <dgm:spPr/>
      <dgm:t>
        <a:bodyPr/>
        <a:lstStyle/>
        <a:p>
          <a:r>
            <a:rPr lang="en-IN" dirty="0"/>
            <a:t>Drop Duplicate Entry</a:t>
          </a:r>
        </a:p>
      </dgm:t>
    </dgm:pt>
    <dgm:pt modelId="{CD2B69C2-DA09-4BB7-B2FE-43B750A9CBC6}" type="parTrans" cxnId="{1B08FB4C-5FFA-4846-9355-7BF9F0D25CB1}">
      <dgm:prSet/>
      <dgm:spPr/>
      <dgm:t>
        <a:bodyPr/>
        <a:lstStyle/>
        <a:p>
          <a:endParaRPr lang="en-IN"/>
        </a:p>
      </dgm:t>
    </dgm:pt>
    <dgm:pt modelId="{51ABF9E2-4AB3-4B65-9713-323465124827}" type="sibTrans" cxnId="{1B08FB4C-5FFA-4846-9355-7BF9F0D25CB1}">
      <dgm:prSet/>
      <dgm:spPr/>
      <dgm:t>
        <a:bodyPr/>
        <a:lstStyle/>
        <a:p>
          <a:endParaRPr lang="en-IN"/>
        </a:p>
      </dgm:t>
    </dgm:pt>
    <dgm:pt modelId="{809DFDF9-DF8C-4178-8B28-244902ECFA9D}">
      <dgm:prSet phldrT="[Text]"/>
      <dgm:spPr/>
      <dgm:t>
        <a:bodyPr/>
        <a:lstStyle/>
        <a:p>
          <a:r>
            <a:rPr lang="en-IN" dirty="0"/>
            <a:t>Remove Visual Impurities</a:t>
          </a:r>
        </a:p>
      </dgm:t>
    </dgm:pt>
    <dgm:pt modelId="{DA8F6EEC-1F16-4813-A8EC-6FA15CA50090}" type="parTrans" cxnId="{90A1B8C5-6464-421F-9787-E647B311C7A4}">
      <dgm:prSet/>
      <dgm:spPr/>
      <dgm:t>
        <a:bodyPr/>
        <a:lstStyle/>
        <a:p>
          <a:endParaRPr lang="en-IN"/>
        </a:p>
      </dgm:t>
    </dgm:pt>
    <dgm:pt modelId="{7CC798CA-C139-4282-958A-083D06268576}" type="sibTrans" cxnId="{90A1B8C5-6464-421F-9787-E647B311C7A4}">
      <dgm:prSet/>
      <dgm:spPr/>
      <dgm:t>
        <a:bodyPr/>
        <a:lstStyle/>
        <a:p>
          <a:endParaRPr lang="en-IN"/>
        </a:p>
      </dgm:t>
    </dgm:pt>
    <dgm:pt modelId="{37A9A283-B99A-462C-953E-B0410AF1EF39}">
      <dgm:prSet phldrT="[Text]"/>
      <dgm:spPr/>
      <dgm:t>
        <a:bodyPr/>
        <a:lstStyle/>
        <a:p>
          <a:r>
            <a:rPr lang="en-IN" dirty="0"/>
            <a:t>Find Unique, Null Count and Data type</a:t>
          </a:r>
        </a:p>
      </dgm:t>
    </dgm:pt>
    <dgm:pt modelId="{43FB2A02-0182-411F-8DC1-47E377EE16BD}" type="parTrans" cxnId="{2310A4D8-2752-4376-8128-574F38DE81B9}">
      <dgm:prSet/>
      <dgm:spPr/>
      <dgm:t>
        <a:bodyPr/>
        <a:lstStyle/>
        <a:p>
          <a:endParaRPr lang="en-IN"/>
        </a:p>
      </dgm:t>
    </dgm:pt>
    <dgm:pt modelId="{8E7DAFAB-80BC-4EF3-A318-26E6B36FFE43}" type="sibTrans" cxnId="{2310A4D8-2752-4376-8128-574F38DE81B9}">
      <dgm:prSet/>
      <dgm:spPr/>
      <dgm:t>
        <a:bodyPr/>
        <a:lstStyle/>
        <a:p>
          <a:endParaRPr lang="en-IN"/>
        </a:p>
      </dgm:t>
    </dgm:pt>
    <dgm:pt modelId="{03F4216A-8A99-41FC-949B-EFC5799F3CD3}">
      <dgm:prSet phldrT="[Text]"/>
      <dgm:spPr/>
      <dgm:t>
        <a:bodyPr/>
        <a:lstStyle/>
        <a:p>
          <a:r>
            <a:rPr lang="en-IN" dirty="0"/>
            <a:t>Data Filtering</a:t>
          </a:r>
        </a:p>
      </dgm:t>
    </dgm:pt>
    <dgm:pt modelId="{EB7A10CB-7B09-486B-AF92-B41970CA41E6}" type="parTrans" cxnId="{052189FF-607F-45D5-A950-3A3D1EF9C560}">
      <dgm:prSet/>
      <dgm:spPr/>
      <dgm:t>
        <a:bodyPr/>
        <a:lstStyle/>
        <a:p>
          <a:endParaRPr lang="en-IN"/>
        </a:p>
      </dgm:t>
    </dgm:pt>
    <dgm:pt modelId="{C9175AA1-F065-451B-B988-A5D81A100D0C}" type="sibTrans" cxnId="{052189FF-607F-45D5-A950-3A3D1EF9C560}">
      <dgm:prSet/>
      <dgm:spPr/>
      <dgm:t>
        <a:bodyPr/>
        <a:lstStyle/>
        <a:p>
          <a:endParaRPr lang="en-IN"/>
        </a:p>
      </dgm:t>
    </dgm:pt>
    <dgm:pt modelId="{83AC2F55-1F6A-44F4-AC84-6D601E502E42}">
      <dgm:prSet phldrT="[Text]"/>
      <dgm:spPr/>
      <dgm:t>
        <a:bodyPr/>
        <a:lstStyle/>
        <a:p>
          <a:r>
            <a:rPr lang="en-IN" dirty="0"/>
            <a:t>Segregate </a:t>
          </a:r>
        </a:p>
        <a:p>
          <a:r>
            <a:rPr lang="en-IN" dirty="0"/>
            <a:t>Numerical, Categorical</a:t>
          </a:r>
        </a:p>
      </dgm:t>
    </dgm:pt>
    <dgm:pt modelId="{039F4DDA-C33C-4034-BDAA-09E937AE6169}" type="parTrans" cxnId="{F87686F9-664D-4C96-854B-DF4D76FE0B7B}">
      <dgm:prSet/>
      <dgm:spPr/>
      <dgm:t>
        <a:bodyPr/>
        <a:lstStyle/>
        <a:p>
          <a:endParaRPr lang="en-IN"/>
        </a:p>
      </dgm:t>
    </dgm:pt>
    <dgm:pt modelId="{007023EA-3063-4A93-B7EB-F7BB239CFC32}" type="sibTrans" cxnId="{F87686F9-664D-4C96-854B-DF4D76FE0B7B}">
      <dgm:prSet/>
      <dgm:spPr/>
      <dgm:t>
        <a:bodyPr/>
        <a:lstStyle/>
        <a:p>
          <a:endParaRPr lang="en-IN"/>
        </a:p>
      </dgm:t>
    </dgm:pt>
    <dgm:pt modelId="{26927A68-422D-40DB-9BC2-9B2D3D3CE169}">
      <dgm:prSet/>
      <dgm:spPr/>
      <dgm:t>
        <a:bodyPr/>
        <a:lstStyle/>
        <a:p>
          <a:r>
            <a:rPr lang="en-IN" dirty="0"/>
            <a:t>Data Visualization</a:t>
          </a:r>
        </a:p>
      </dgm:t>
    </dgm:pt>
    <dgm:pt modelId="{3963E313-494D-4B17-A6DF-144E4EEFF307}" type="parTrans" cxnId="{F6F4CFFF-E553-4424-90AA-44F8FABFC3B0}">
      <dgm:prSet/>
      <dgm:spPr/>
      <dgm:t>
        <a:bodyPr/>
        <a:lstStyle/>
        <a:p>
          <a:endParaRPr lang="en-IN"/>
        </a:p>
      </dgm:t>
    </dgm:pt>
    <dgm:pt modelId="{2C413658-FA08-4574-B71D-E7E126086622}" type="sibTrans" cxnId="{F6F4CFFF-E553-4424-90AA-44F8FABFC3B0}">
      <dgm:prSet/>
      <dgm:spPr/>
      <dgm:t>
        <a:bodyPr/>
        <a:lstStyle/>
        <a:p>
          <a:endParaRPr lang="en-IN"/>
        </a:p>
      </dgm:t>
    </dgm:pt>
    <dgm:pt modelId="{13BED26B-882F-40DE-BAFD-F79118FC20A1}">
      <dgm:prSet/>
      <dgm:spPr/>
      <dgm:t>
        <a:bodyPr/>
        <a:lstStyle/>
        <a:p>
          <a:r>
            <a:rPr lang="en-IN" dirty="0"/>
            <a:t>Final Summery</a:t>
          </a:r>
        </a:p>
      </dgm:t>
    </dgm:pt>
    <dgm:pt modelId="{3FBC1646-B04C-43A2-B965-21772BCF1258}" type="parTrans" cxnId="{1357D255-685E-426F-9358-847A48789A68}">
      <dgm:prSet/>
      <dgm:spPr/>
      <dgm:t>
        <a:bodyPr/>
        <a:lstStyle/>
        <a:p>
          <a:endParaRPr lang="en-IN"/>
        </a:p>
      </dgm:t>
    </dgm:pt>
    <dgm:pt modelId="{D8BD11CF-1413-473C-ADB4-5D53B29A099D}" type="sibTrans" cxnId="{1357D255-685E-426F-9358-847A48789A68}">
      <dgm:prSet/>
      <dgm:spPr/>
      <dgm:t>
        <a:bodyPr/>
        <a:lstStyle/>
        <a:p>
          <a:endParaRPr lang="en-IN"/>
        </a:p>
      </dgm:t>
    </dgm:pt>
    <dgm:pt modelId="{FC4D4BF9-BD31-4C03-8240-1A4BDA8FE18F}">
      <dgm:prSet/>
      <dgm:spPr/>
      <dgm:t>
        <a:bodyPr/>
        <a:lstStyle/>
        <a:p>
          <a:r>
            <a:rPr lang="en-IN" dirty="0"/>
            <a:t>Merge </a:t>
          </a:r>
          <a:r>
            <a:rPr lang="en-IN" dirty="0" err="1"/>
            <a:t>DataFrames</a:t>
          </a:r>
          <a:r>
            <a:rPr lang="en-IN" dirty="0"/>
            <a:t> for More data visualization</a:t>
          </a:r>
        </a:p>
      </dgm:t>
    </dgm:pt>
    <dgm:pt modelId="{E918C1E3-1857-4EFD-87D2-DA9A46DCBBDB}" type="parTrans" cxnId="{5C1F0DB7-9E0C-425F-A2D3-D2DC0C545C71}">
      <dgm:prSet/>
      <dgm:spPr/>
      <dgm:t>
        <a:bodyPr/>
        <a:lstStyle/>
        <a:p>
          <a:endParaRPr lang="en-IN"/>
        </a:p>
      </dgm:t>
    </dgm:pt>
    <dgm:pt modelId="{7EA35646-543C-4C94-979E-E09F2E116DA8}" type="sibTrans" cxnId="{5C1F0DB7-9E0C-425F-A2D3-D2DC0C545C71}">
      <dgm:prSet/>
      <dgm:spPr/>
      <dgm:t>
        <a:bodyPr/>
        <a:lstStyle/>
        <a:p>
          <a:endParaRPr lang="en-IN"/>
        </a:p>
      </dgm:t>
    </dgm:pt>
    <dgm:pt modelId="{22D2DEAE-CF04-4B09-9F3C-38096FFC73E4}" type="pres">
      <dgm:prSet presAssocID="{6875525D-2F9F-4A8C-8977-7DCE07412910}" presName="diagram" presStyleCnt="0">
        <dgm:presLayoutVars>
          <dgm:dir/>
          <dgm:resizeHandles val="exact"/>
        </dgm:presLayoutVars>
      </dgm:prSet>
      <dgm:spPr/>
    </dgm:pt>
    <dgm:pt modelId="{5843176C-822B-47FC-A98E-7524B87DAC69}" type="pres">
      <dgm:prSet presAssocID="{2D179B5E-092A-413A-9631-AAD88B225746}" presName="node" presStyleLbl="node1" presStyleIdx="0" presStyleCnt="10">
        <dgm:presLayoutVars>
          <dgm:bulletEnabled val="1"/>
        </dgm:presLayoutVars>
      </dgm:prSet>
      <dgm:spPr/>
    </dgm:pt>
    <dgm:pt modelId="{935C4A0A-C8DC-435B-9971-ED3F43C0AD92}" type="pres">
      <dgm:prSet presAssocID="{56768801-96B3-41F4-A05B-29ED3AE049C1}" presName="sibTrans" presStyleLbl="sibTrans2D1" presStyleIdx="0" presStyleCnt="9"/>
      <dgm:spPr/>
    </dgm:pt>
    <dgm:pt modelId="{EE5218B9-71D2-4A82-8701-39A672DCFCB5}" type="pres">
      <dgm:prSet presAssocID="{56768801-96B3-41F4-A05B-29ED3AE049C1}" presName="connectorText" presStyleLbl="sibTrans2D1" presStyleIdx="0" presStyleCnt="9"/>
      <dgm:spPr/>
    </dgm:pt>
    <dgm:pt modelId="{4E3F2925-A928-43DB-9A22-2B6681F370AC}" type="pres">
      <dgm:prSet presAssocID="{165DB029-09DF-40BA-9FDD-07D2DF6AB8E7}" presName="node" presStyleLbl="node1" presStyleIdx="1" presStyleCnt="10">
        <dgm:presLayoutVars>
          <dgm:bulletEnabled val="1"/>
        </dgm:presLayoutVars>
      </dgm:prSet>
      <dgm:spPr/>
    </dgm:pt>
    <dgm:pt modelId="{70D2A680-4B11-480D-B493-6D682268AFCF}" type="pres">
      <dgm:prSet presAssocID="{EB9F6141-AD65-4815-A32A-90882B9BDAAC}" presName="sibTrans" presStyleLbl="sibTrans2D1" presStyleIdx="1" presStyleCnt="9"/>
      <dgm:spPr/>
    </dgm:pt>
    <dgm:pt modelId="{D9458098-5902-4EC7-8F95-45AF8FF089C4}" type="pres">
      <dgm:prSet presAssocID="{EB9F6141-AD65-4815-A32A-90882B9BDAAC}" presName="connectorText" presStyleLbl="sibTrans2D1" presStyleIdx="1" presStyleCnt="9"/>
      <dgm:spPr/>
    </dgm:pt>
    <dgm:pt modelId="{529ED9AD-71FD-49EC-92B5-72C1F7F02088}" type="pres">
      <dgm:prSet presAssocID="{F1EE16A0-FA2F-42D2-ABAD-2D4F102C27C3}" presName="node" presStyleLbl="node1" presStyleIdx="2" presStyleCnt="10">
        <dgm:presLayoutVars>
          <dgm:bulletEnabled val="1"/>
        </dgm:presLayoutVars>
      </dgm:prSet>
      <dgm:spPr/>
    </dgm:pt>
    <dgm:pt modelId="{B87F70AE-7975-4FAD-AC3F-C64C000BADC7}" type="pres">
      <dgm:prSet presAssocID="{51ABF9E2-4AB3-4B65-9713-323465124827}" presName="sibTrans" presStyleLbl="sibTrans2D1" presStyleIdx="2" presStyleCnt="9"/>
      <dgm:spPr/>
    </dgm:pt>
    <dgm:pt modelId="{216EFDC2-DC51-4C93-9CA3-EA9D0DCF8958}" type="pres">
      <dgm:prSet presAssocID="{51ABF9E2-4AB3-4B65-9713-323465124827}" presName="connectorText" presStyleLbl="sibTrans2D1" presStyleIdx="2" presStyleCnt="9"/>
      <dgm:spPr/>
    </dgm:pt>
    <dgm:pt modelId="{BCA87E53-C584-4654-9C67-B43637EDCA97}" type="pres">
      <dgm:prSet presAssocID="{809DFDF9-DF8C-4178-8B28-244902ECFA9D}" presName="node" presStyleLbl="node1" presStyleIdx="3" presStyleCnt="10">
        <dgm:presLayoutVars>
          <dgm:bulletEnabled val="1"/>
        </dgm:presLayoutVars>
      </dgm:prSet>
      <dgm:spPr/>
    </dgm:pt>
    <dgm:pt modelId="{0A0AC8B7-F3DD-40B1-8885-5B2D12E473D9}" type="pres">
      <dgm:prSet presAssocID="{7CC798CA-C139-4282-958A-083D06268576}" presName="sibTrans" presStyleLbl="sibTrans2D1" presStyleIdx="3" presStyleCnt="9"/>
      <dgm:spPr/>
    </dgm:pt>
    <dgm:pt modelId="{83609F8E-58AC-438B-97CD-7E6E0E777EE4}" type="pres">
      <dgm:prSet presAssocID="{7CC798CA-C139-4282-958A-083D06268576}" presName="connectorText" presStyleLbl="sibTrans2D1" presStyleIdx="3" presStyleCnt="9"/>
      <dgm:spPr/>
    </dgm:pt>
    <dgm:pt modelId="{7AB2A36B-F08E-4C05-9F47-F22FEA84E1CA}" type="pres">
      <dgm:prSet presAssocID="{37A9A283-B99A-462C-953E-B0410AF1EF39}" presName="node" presStyleLbl="node1" presStyleIdx="4" presStyleCnt="10">
        <dgm:presLayoutVars>
          <dgm:bulletEnabled val="1"/>
        </dgm:presLayoutVars>
      </dgm:prSet>
      <dgm:spPr/>
    </dgm:pt>
    <dgm:pt modelId="{A7DB9160-7B8B-4BBD-8845-D303C204A507}" type="pres">
      <dgm:prSet presAssocID="{8E7DAFAB-80BC-4EF3-A318-26E6B36FFE43}" presName="sibTrans" presStyleLbl="sibTrans2D1" presStyleIdx="4" presStyleCnt="9"/>
      <dgm:spPr/>
    </dgm:pt>
    <dgm:pt modelId="{8399E4B9-46DD-43CE-A1BF-5F82006F2680}" type="pres">
      <dgm:prSet presAssocID="{8E7DAFAB-80BC-4EF3-A318-26E6B36FFE43}" presName="connectorText" presStyleLbl="sibTrans2D1" presStyleIdx="4" presStyleCnt="9"/>
      <dgm:spPr/>
    </dgm:pt>
    <dgm:pt modelId="{40A47762-0F49-45AD-B203-8E6B5EAECD5C}" type="pres">
      <dgm:prSet presAssocID="{03F4216A-8A99-41FC-949B-EFC5799F3CD3}" presName="node" presStyleLbl="node1" presStyleIdx="5" presStyleCnt="10">
        <dgm:presLayoutVars>
          <dgm:bulletEnabled val="1"/>
        </dgm:presLayoutVars>
      </dgm:prSet>
      <dgm:spPr/>
    </dgm:pt>
    <dgm:pt modelId="{87BACF1E-B87C-4870-90A2-68AA2E263400}" type="pres">
      <dgm:prSet presAssocID="{C9175AA1-F065-451B-B988-A5D81A100D0C}" presName="sibTrans" presStyleLbl="sibTrans2D1" presStyleIdx="5" presStyleCnt="9"/>
      <dgm:spPr/>
    </dgm:pt>
    <dgm:pt modelId="{25B97652-962E-4C02-AB63-952355D819A6}" type="pres">
      <dgm:prSet presAssocID="{C9175AA1-F065-451B-B988-A5D81A100D0C}" presName="connectorText" presStyleLbl="sibTrans2D1" presStyleIdx="5" presStyleCnt="9"/>
      <dgm:spPr/>
    </dgm:pt>
    <dgm:pt modelId="{5BDDFB5E-D998-4A6D-BF5B-74A2C854A249}" type="pres">
      <dgm:prSet presAssocID="{83AC2F55-1F6A-44F4-AC84-6D601E502E42}" presName="node" presStyleLbl="node1" presStyleIdx="6" presStyleCnt="10">
        <dgm:presLayoutVars>
          <dgm:bulletEnabled val="1"/>
        </dgm:presLayoutVars>
      </dgm:prSet>
      <dgm:spPr/>
    </dgm:pt>
    <dgm:pt modelId="{504CD5DB-4CDA-4556-9D6F-78F5B8AFCBD5}" type="pres">
      <dgm:prSet presAssocID="{007023EA-3063-4A93-B7EB-F7BB239CFC32}" presName="sibTrans" presStyleLbl="sibTrans2D1" presStyleIdx="6" presStyleCnt="9"/>
      <dgm:spPr/>
    </dgm:pt>
    <dgm:pt modelId="{464D0598-55A1-449E-B83C-27866835AE83}" type="pres">
      <dgm:prSet presAssocID="{007023EA-3063-4A93-B7EB-F7BB239CFC32}" presName="connectorText" presStyleLbl="sibTrans2D1" presStyleIdx="6" presStyleCnt="9"/>
      <dgm:spPr/>
    </dgm:pt>
    <dgm:pt modelId="{8D92A822-001F-4078-99EE-60672AFBAA3D}" type="pres">
      <dgm:prSet presAssocID="{26927A68-422D-40DB-9BC2-9B2D3D3CE169}" presName="node" presStyleLbl="node1" presStyleIdx="7" presStyleCnt="10">
        <dgm:presLayoutVars>
          <dgm:bulletEnabled val="1"/>
        </dgm:presLayoutVars>
      </dgm:prSet>
      <dgm:spPr/>
    </dgm:pt>
    <dgm:pt modelId="{B7C4B99A-BBD2-4CF5-AB25-91A9A0C48069}" type="pres">
      <dgm:prSet presAssocID="{2C413658-FA08-4574-B71D-E7E126086622}" presName="sibTrans" presStyleLbl="sibTrans2D1" presStyleIdx="7" presStyleCnt="9"/>
      <dgm:spPr/>
    </dgm:pt>
    <dgm:pt modelId="{7ED6DAF7-4E3F-40F5-B800-19814C6FFEB2}" type="pres">
      <dgm:prSet presAssocID="{2C413658-FA08-4574-B71D-E7E126086622}" presName="connectorText" presStyleLbl="sibTrans2D1" presStyleIdx="7" presStyleCnt="9"/>
      <dgm:spPr/>
    </dgm:pt>
    <dgm:pt modelId="{B68766E1-5CAD-4869-86F0-E64F11110238}" type="pres">
      <dgm:prSet presAssocID="{FC4D4BF9-BD31-4C03-8240-1A4BDA8FE18F}" presName="node" presStyleLbl="node1" presStyleIdx="8" presStyleCnt="10">
        <dgm:presLayoutVars>
          <dgm:bulletEnabled val="1"/>
        </dgm:presLayoutVars>
      </dgm:prSet>
      <dgm:spPr/>
    </dgm:pt>
    <dgm:pt modelId="{ED9BA058-610F-4891-B052-6317742A82EB}" type="pres">
      <dgm:prSet presAssocID="{7EA35646-543C-4C94-979E-E09F2E116DA8}" presName="sibTrans" presStyleLbl="sibTrans2D1" presStyleIdx="8" presStyleCnt="9"/>
      <dgm:spPr/>
    </dgm:pt>
    <dgm:pt modelId="{EAA4F50D-B449-4C02-979A-8C100124CBC9}" type="pres">
      <dgm:prSet presAssocID="{7EA35646-543C-4C94-979E-E09F2E116DA8}" presName="connectorText" presStyleLbl="sibTrans2D1" presStyleIdx="8" presStyleCnt="9"/>
      <dgm:spPr/>
    </dgm:pt>
    <dgm:pt modelId="{044FFDAC-6EC1-4D72-8170-FA1C5DE18515}" type="pres">
      <dgm:prSet presAssocID="{13BED26B-882F-40DE-BAFD-F79118FC20A1}" presName="node" presStyleLbl="node1" presStyleIdx="9" presStyleCnt="10">
        <dgm:presLayoutVars>
          <dgm:bulletEnabled val="1"/>
        </dgm:presLayoutVars>
      </dgm:prSet>
      <dgm:spPr/>
    </dgm:pt>
  </dgm:ptLst>
  <dgm:cxnLst>
    <dgm:cxn modelId="{19A9C702-4FCC-4515-8BC7-33BD12335B48}" srcId="{6875525D-2F9F-4A8C-8977-7DCE07412910}" destId="{165DB029-09DF-40BA-9FDD-07D2DF6AB8E7}" srcOrd="1" destOrd="0" parTransId="{D60DF80D-905B-445B-8DD8-DC6F988D5581}" sibTransId="{EB9F6141-AD65-4815-A32A-90882B9BDAAC}"/>
    <dgm:cxn modelId="{9EC8F714-9AFA-48CA-BEB5-BFF6C131AFBE}" type="presOf" srcId="{8E7DAFAB-80BC-4EF3-A318-26E6B36FFE43}" destId="{A7DB9160-7B8B-4BBD-8845-D303C204A507}" srcOrd="0" destOrd="0" presId="urn:microsoft.com/office/officeart/2005/8/layout/process5"/>
    <dgm:cxn modelId="{EA037F20-50D2-41B6-B81B-2CAE4F153E61}" type="presOf" srcId="{EB9F6141-AD65-4815-A32A-90882B9BDAAC}" destId="{D9458098-5902-4EC7-8F95-45AF8FF089C4}" srcOrd="1" destOrd="0" presId="urn:microsoft.com/office/officeart/2005/8/layout/process5"/>
    <dgm:cxn modelId="{24ACC520-6484-409C-946E-71CBF6CC3FC8}" type="presOf" srcId="{51ABF9E2-4AB3-4B65-9713-323465124827}" destId="{B87F70AE-7975-4FAD-AC3F-C64C000BADC7}" srcOrd="0" destOrd="0" presId="urn:microsoft.com/office/officeart/2005/8/layout/process5"/>
    <dgm:cxn modelId="{8A492424-D2A7-4E99-9050-723F9F195070}" type="presOf" srcId="{83AC2F55-1F6A-44F4-AC84-6D601E502E42}" destId="{5BDDFB5E-D998-4A6D-BF5B-74A2C854A249}" srcOrd="0" destOrd="0" presId="urn:microsoft.com/office/officeart/2005/8/layout/process5"/>
    <dgm:cxn modelId="{6BE6D927-B50B-42FE-B704-75CC1933F3B9}" type="presOf" srcId="{2C413658-FA08-4574-B71D-E7E126086622}" destId="{7ED6DAF7-4E3F-40F5-B800-19814C6FFEB2}" srcOrd="1" destOrd="0" presId="urn:microsoft.com/office/officeart/2005/8/layout/process5"/>
    <dgm:cxn modelId="{BFDFDE2A-8AE9-4C17-B671-7C7517542F8D}" type="presOf" srcId="{7CC798CA-C139-4282-958A-083D06268576}" destId="{83609F8E-58AC-438B-97CD-7E6E0E777EE4}" srcOrd="1" destOrd="0" presId="urn:microsoft.com/office/officeart/2005/8/layout/process5"/>
    <dgm:cxn modelId="{B373FB2A-9190-4618-B1E5-4202EC56174C}" type="presOf" srcId="{7EA35646-543C-4C94-979E-E09F2E116DA8}" destId="{EAA4F50D-B449-4C02-979A-8C100124CBC9}" srcOrd="1" destOrd="0" presId="urn:microsoft.com/office/officeart/2005/8/layout/process5"/>
    <dgm:cxn modelId="{44C1455D-F3E9-42C3-9871-8041A2B28FE0}" type="presOf" srcId="{37A9A283-B99A-462C-953E-B0410AF1EF39}" destId="{7AB2A36B-F08E-4C05-9F47-F22FEA84E1CA}" srcOrd="0" destOrd="0" presId="urn:microsoft.com/office/officeart/2005/8/layout/process5"/>
    <dgm:cxn modelId="{10A5DB5F-8E7B-44A4-A0E2-9262185A2D03}" type="presOf" srcId="{F1EE16A0-FA2F-42D2-ABAD-2D4F102C27C3}" destId="{529ED9AD-71FD-49EC-92B5-72C1F7F02088}" srcOrd="0" destOrd="0" presId="urn:microsoft.com/office/officeart/2005/8/layout/process5"/>
    <dgm:cxn modelId="{24B40C4A-F8DA-4BAB-A940-BEED88D531CB}" type="presOf" srcId="{7EA35646-543C-4C94-979E-E09F2E116DA8}" destId="{ED9BA058-610F-4891-B052-6317742A82EB}" srcOrd="0" destOrd="0" presId="urn:microsoft.com/office/officeart/2005/8/layout/process5"/>
    <dgm:cxn modelId="{0BEF1C6B-3F08-4C9F-880D-5D6CA2F29BEC}" type="presOf" srcId="{51ABF9E2-4AB3-4B65-9713-323465124827}" destId="{216EFDC2-DC51-4C93-9CA3-EA9D0DCF8958}" srcOrd="1" destOrd="0" presId="urn:microsoft.com/office/officeart/2005/8/layout/process5"/>
    <dgm:cxn modelId="{1B08FB4C-5FFA-4846-9355-7BF9F0D25CB1}" srcId="{6875525D-2F9F-4A8C-8977-7DCE07412910}" destId="{F1EE16A0-FA2F-42D2-ABAD-2D4F102C27C3}" srcOrd="2" destOrd="0" parTransId="{CD2B69C2-DA09-4BB7-B2FE-43B750A9CBC6}" sibTransId="{51ABF9E2-4AB3-4B65-9713-323465124827}"/>
    <dgm:cxn modelId="{AD00BE4E-B7A1-46A3-B11C-942C63269185}" type="presOf" srcId="{FC4D4BF9-BD31-4C03-8240-1A4BDA8FE18F}" destId="{B68766E1-5CAD-4869-86F0-E64F11110238}" srcOrd="0" destOrd="0" presId="urn:microsoft.com/office/officeart/2005/8/layout/process5"/>
    <dgm:cxn modelId="{1357D255-685E-426F-9358-847A48789A68}" srcId="{6875525D-2F9F-4A8C-8977-7DCE07412910}" destId="{13BED26B-882F-40DE-BAFD-F79118FC20A1}" srcOrd="9" destOrd="0" parTransId="{3FBC1646-B04C-43A2-B965-21772BCF1258}" sibTransId="{D8BD11CF-1413-473C-ADB4-5D53B29A099D}"/>
    <dgm:cxn modelId="{22A2B078-C46A-4569-8A59-1825A185D042}" type="presOf" srcId="{8E7DAFAB-80BC-4EF3-A318-26E6B36FFE43}" destId="{8399E4B9-46DD-43CE-A1BF-5F82006F2680}" srcOrd="1" destOrd="0" presId="urn:microsoft.com/office/officeart/2005/8/layout/process5"/>
    <dgm:cxn modelId="{2140DD7C-2679-470F-98D6-3EBF304122AE}" type="presOf" srcId="{2D179B5E-092A-413A-9631-AAD88B225746}" destId="{5843176C-822B-47FC-A98E-7524B87DAC69}" srcOrd="0" destOrd="0" presId="urn:microsoft.com/office/officeart/2005/8/layout/process5"/>
    <dgm:cxn modelId="{62BC8887-E454-4350-82EA-F5B9317ABC0E}" type="presOf" srcId="{2C413658-FA08-4574-B71D-E7E126086622}" destId="{B7C4B99A-BBD2-4CF5-AB25-91A9A0C48069}" srcOrd="0" destOrd="0" presId="urn:microsoft.com/office/officeart/2005/8/layout/process5"/>
    <dgm:cxn modelId="{573C67A1-2B72-40FD-94EE-ADA61B4EE073}" type="presOf" srcId="{6875525D-2F9F-4A8C-8977-7DCE07412910}" destId="{22D2DEAE-CF04-4B09-9F3C-38096FFC73E4}" srcOrd="0" destOrd="0" presId="urn:microsoft.com/office/officeart/2005/8/layout/process5"/>
    <dgm:cxn modelId="{CA1A0BA3-0BA3-464A-8565-414E83EE6889}" type="presOf" srcId="{26927A68-422D-40DB-9BC2-9B2D3D3CE169}" destId="{8D92A822-001F-4078-99EE-60672AFBAA3D}" srcOrd="0" destOrd="0" presId="urn:microsoft.com/office/officeart/2005/8/layout/process5"/>
    <dgm:cxn modelId="{8AEBD7A9-0D38-41CD-8200-03DF60F99C9D}" type="presOf" srcId="{13BED26B-882F-40DE-BAFD-F79118FC20A1}" destId="{044FFDAC-6EC1-4D72-8170-FA1C5DE18515}" srcOrd="0" destOrd="0" presId="urn:microsoft.com/office/officeart/2005/8/layout/process5"/>
    <dgm:cxn modelId="{D92B32B4-2F5C-4809-94BE-493F2F0D4ADC}" type="presOf" srcId="{03F4216A-8A99-41FC-949B-EFC5799F3CD3}" destId="{40A47762-0F49-45AD-B203-8E6B5EAECD5C}" srcOrd="0" destOrd="0" presId="urn:microsoft.com/office/officeart/2005/8/layout/process5"/>
    <dgm:cxn modelId="{5C1F0DB7-9E0C-425F-A2D3-D2DC0C545C71}" srcId="{6875525D-2F9F-4A8C-8977-7DCE07412910}" destId="{FC4D4BF9-BD31-4C03-8240-1A4BDA8FE18F}" srcOrd="8" destOrd="0" parTransId="{E918C1E3-1857-4EFD-87D2-DA9A46DCBBDB}" sibTransId="{7EA35646-543C-4C94-979E-E09F2E116DA8}"/>
    <dgm:cxn modelId="{4BBA4FB9-312D-4B81-9467-9F7AC5834D7D}" type="presOf" srcId="{56768801-96B3-41F4-A05B-29ED3AE049C1}" destId="{935C4A0A-C8DC-435B-9971-ED3F43C0AD92}" srcOrd="0" destOrd="0" presId="urn:microsoft.com/office/officeart/2005/8/layout/process5"/>
    <dgm:cxn modelId="{90A1B8C5-6464-421F-9787-E647B311C7A4}" srcId="{6875525D-2F9F-4A8C-8977-7DCE07412910}" destId="{809DFDF9-DF8C-4178-8B28-244902ECFA9D}" srcOrd="3" destOrd="0" parTransId="{DA8F6EEC-1F16-4813-A8EC-6FA15CA50090}" sibTransId="{7CC798CA-C139-4282-958A-083D06268576}"/>
    <dgm:cxn modelId="{400DBCC8-5E8D-4A55-8072-EEC9200CD147}" type="presOf" srcId="{165DB029-09DF-40BA-9FDD-07D2DF6AB8E7}" destId="{4E3F2925-A928-43DB-9A22-2B6681F370AC}" srcOrd="0" destOrd="0" presId="urn:microsoft.com/office/officeart/2005/8/layout/process5"/>
    <dgm:cxn modelId="{253C82C9-E008-4171-B0CD-3F97459C1CD0}" type="presOf" srcId="{007023EA-3063-4A93-B7EB-F7BB239CFC32}" destId="{504CD5DB-4CDA-4556-9D6F-78F5B8AFCBD5}" srcOrd="0" destOrd="0" presId="urn:microsoft.com/office/officeart/2005/8/layout/process5"/>
    <dgm:cxn modelId="{8DAF92C9-DE16-4CB1-A9BD-493D982E0B46}" type="presOf" srcId="{7CC798CA-C139-4282-958A-083D06268576}" destId="{0A0AC8B7-F3DD-40B1-8885-5B2D12E473D9}" srcOrd="0" destOrd="0" presId="urn:microsoft.com/office/officeart/2005/8/layout/process5"/>
    <dgm:cxn modelId="{88DF9FCC-5B3D-490E-92D2-90FFF8D06E9D}" type="presOf" srcId="{809DFDF9-DF8C-4178-8B28-244902ECFA9D}" destId="{BCA87E53-C584-4654-9C67-B43637EDCA97}" srcOrd="0" destOrd="0" presId="urn:microsoft.com/office/officeart/2005/8/layout/process5"/>
    <dgm:cxn modelId="{2FCFC6CF-8A10-4EFE-9A67-5B1D424EF405}" srcId="{6875525D-2F9F-4A8C-8977-7DCE07412910}" destId="{2D179B5E-092A-413A-9631-AAD88B225746}" srcOrd="0" destOrd="0" parTransId="{6AD7DADC-20CC-4301-8A84-E1C19879F239}" sibTransId="{56768801-96B3-41F4-A05B-29ED3AE049C1}"/>
    <dgm:cxn modelId="{534CD3D6-5A2D-4D60-B168-9FCCA67C87B5}" type="presOf" srcId="{007023EA-3063-4A93-B7EB-F7BB239CFC32}" destId="{464D0598-55A1-449E-B83C-27866835AE83}" srcOrd="1" destOrd="0" presId="urn:microsoft.com/office/officeart/2005/8/layout/process5"/>
    <dgm:cxn modelId="{2310A4D8-2752-4376-8128-574F38DE81B9}" srcId="{6875525D-2F9F-4A8C-8977-7DCE07412910}" destId="{37A9A283-B99A-462C-953E-B0410AF1EF39}" srcOrd="4" destOrd="0" parTransId="{43FB2A02-0182-411F-8DC1-47E377EE16BD}" sibTransId="{8E7DAFAB-80BC-4EF3-A318-26E6B36FFE43}"/>
    <dgm:cxn modelId="{501213DA-1DA9-48C1-A64D-BCFD6FB25EE5}" type="presOf" srcId="{C9175AA1-F065-451B-B988-A5D81A100D0C}" destId="{87BACF1E-B87C-4870-90A2-68AA2E263400}" srcOrd="0" destOrd="0" presId="urn:microsoft.com/office/officeart/2005/8/layout/process5"/>
    <dgm:cxn modelId="{2D3904E4-4A86-4064-A5E2-9EE367E276B8}" type="presOf" srcId="{EB9F6141-AD65-4815-A32A-90882B9BDAAC}" destId="{70D2A680-4B11-480D-B493-6D682268AFCF}" srcOrd="0" destOrd="0" presId="urn:microsoft.com/office/officeart/2005/8/layout/process5"/>
    <dgm:cxn modelId="{5AB0CEEE-AC80-48AA-9AF3-5652C875DFA4}" type="presOf" srcId="{56768801-96B3-41F4-A05B-29ED3AE049C1}" destId="{EE5218B9-71D2-4A82-8701-39A672DCFCB5}" srcOrd="1" destOrd="0" presId="urn:microsoft.com/office/officeart/2005/8/layout/process5"/>
    <dgm:cxn modelId="{F3C96BF3-9A05-4BB3-AAA8-EB495D0A473E}" type="presOf" srcId="{C9175AA1-F065-451B-B988-A5D81A100D0C}" destId="{25B97652-962E-4C02-AB63-952355D819A6}" srcOrd="1" destOrd="0" presId="urn:microsoft.com/office/officeart/2005/8/layout/process5"/>
    <dgm:cxn modelId="{F87686F9-664D-4C96-854B-DF4D76FE0B7B}" srcId="{6875525D-2F9F-4A8C-8977-7DCE07412910}" destId="{83AC2F55-1F6A-44F4-AC84-6D601E502E42}" srcOrd="6" destOrd="0" parTransId="{039F4DDA-C33C-4034-BDAA-09E937AE6169}" sibTransId="{007023EA-3063-4A93-B7EB-F7BB239CFC32}"/>
    <dgm:cxn modelId="{052189FF-607F-45D5-A950-3A3D1EF9C560}" srcId="{6875525D-2F9F-4A8C-8977-7DCE07412910}" destId="{03F4216A-8A99-41FC-949B-EFC5799F3CD3}" srcOrd="5" destOrd="0" parTransId="{EB7A10CB-7B09-486B-AF92-B41970CA41E6}" sibTransId="{C9175AA1-F065-451B-B988-A5D81A100D0C}"/>
    <dgm:cxn modelId="{F6F4CFFF-E553-4424-90AA-44F8FABFC3B0}" srcId="{6875525D-2F9F-4A8C-8977-7DCE07412910}" destId="{26927A68-422D-40DB-9BC2-9B2D3D3CE169}" srcOrd="7" destOrd="0" parTransId="{3963E313-494D-4B17-A6DF-144E4EEFF307}" sibTransId="{2C413658-FA08-4574-B71D-E7E126086622}"/>
    <dgm:cxn modelId="{C84B587B-8099-48C9-9293-ACA15F8F5A04}" type="presParOf" srcId="{22D2DEAE-CF04-4B09-9F3C-38096FFC73E4}" destId="{5843176C-822B-47FC-A98E-7524B87DAC69}" srcOrd="0" destOrd="0" presId="urn:microsoft.com/office/officeart/2005/8/layout/process5"/>
    <dgm:cxn modelId="{0B2A492F-8332-4E00-B9C2-EE103FF6C5D7}" type="presParOf" srcId="{22D2DEAE-CF04-4B09-9F3C-38096FFC73E4}" destId="{935C4A0A-C8DC-435B-9971-ED3F43C0AD92}" srcOrd="1" destOrd="0" presId="urn:microsoft.com/office/officeart/2005/8/layout/process5"/>
    <dgm:cxn modelId="{5D6DE13E-3776-4919-87D1-96E3841D1EB8}" type="presParOf" srcId="{935C4A0A-C8DC-435B-9971-ED3F43C0AD92}" destId="{EE5218B9-71D2-4A82-8701-39A672DCFCB5}" srcOrd="0" destOrd="0" presId="urn:microsoft.com/office/officeart/2005/8/layout/process5"/>
    <dgm:cxn modelId="{3EB8D48F-E4B4-46D6-B5B2-25382CE1A6C8}" type="presParOf" srcId="{22D2DEAE-CF04-4B09-9F3C-38096FFC73E4}" destId="{4E3F2925-A928-43DB-9A22-2B6681F370AC}" srcOrd="2" destOrd="0" presId="urn:microsoft.com/office/officeart/2005/8/layout/process5"/>
    <dgm:cxn modelId="{6E4108C1-DEE8-4046-9748-670EAD6D28AB}" type="presParOf" srcId="{22D2DEAE-CF04-4B09-9F3C-38096FFC73E4}" destId="{70D2A680-4B11-480D-B493-6D682268AFCF}" srcOrd="3" destOrd="0" presId="urn:microsoft.com/office/officeart/2005/8/layout/process5"/>
    <dgm:cxn modelId="{D70CDBAC-35DD-4D67-B2B0-9BF0182693D3}" type="presParOf" srcId="{70D2A680-4B11-480D-B493-6D682268AFCF}" destId="{D9458098-5902-4EC7-8F95-45AF8FF089C4}" srcOrd="0" destOrd="0" presId="urn:microsoft.com/office/officeart/2005/8/layout/process5"/>
    <dgm:cxn modelId="{0522503E-A69D-4AE2-941D-2DE0DFF42F2D}" type="presParOf" srcId="{22D2DEAE-CF04-4B09-9F3C-38096FFC73E4}" destId="{529ED9AD-71FD-49EC-92B5-72C1F7F02088}" srcOrd="4" destOrd="0" presId="urn:microsoft.com/office/officeart/2005/8/layout/process5"/>
    <dgm:cxn modelId="{F65E8324-7350-43C1-ADE6-5C2F51DFB8F4}" type="presParOf" srcId="{22D2DEAE-CF04-4B09-9F3C-38096FFC73E4}" destId="{B87F70AE-7975-4FAD-AC3F-C64C000BADC7}" srcOrd="5" destOrd="0" presId="urn:microsoft.com/office/officeart/2005/8/layout/process5"/>
    <dgm:cxn modelId="{185A190C-6C66-406A-BF65-D2D652685AB7}" type="presParOf" srcId="{B87F70AE-7975-4FAD-AC3F-C64C000BADC7}" destId="{216EFDC2-DC51-4C93-9CA3-EA9D0DCF8958}" srcOrd="0" destOrd="0" presId="urn:microsoft.com/office/officeart/2005/8/layout/process5"/>
    <dgm:cxn modelId="{011EBD3D-568A-430D-8AD5-5FEDDAF23B49}" type="presParOf" srcId="{22D2DEAE-CF04-4B09-9F3C-38096FFC73E4}" destId="{BCA87E53-C584-4654-9C67-B43637EDCA97}" srcOrd="6" destOrd="0" presId="urn:microsoft.com/office/officeart/2005/8/layout/process5"/>
    <dgm:cxn modelId="{F3A9AD33-2364-4A9D-8ED1-9B2B6CF2B194}" type="presParOf" srcId="{22D2DEAE-CF04-4B09-9F3C-38096FFC73E4}" destId="{0A0AC8B7-F3DD-40B1-8885-5B2D12E473D9}" srcOrd="7" destOrd="0" presId="urn:microsoft.com/office/officeart/2005/8/layout/process5"/>
    <dgm:cxn modelId="{4F9D8BE5-BC9F-4408-AE26-078F8E0A4E86}" type="presParOf" srcId="{0A0AC8B7-F3DD-40B1-8885-5B2D12E473D9}" destId="{83609F8E-58AC-438B-97CD-7E6E0E777EE4}" srcOrd="0" destOrd="0" presId="urn:microsoft.com/office/officeart/2005/8/layout/process5"/>
    <dgm:cxn modelId="{8ED08283-E63F-44D6-9C2B-B0E2F73D5BED}" type="presParOf" srcId="{22D2DEAE-CF04-4B09-9F3C-38096FFC73E4}" destId="{7AB2A36B-F08E-4C05-9F47-F22FEA84E1CA}" srcOrd="8" destOrd="0" presId="urn:microsoft.com/office/officeart/2005/8/layout/process5"/>
    <dgm:cxn modelId="{9D5A3589-4F87-4638-A11A-AB6012EBBDB2}" type="presParOf" srcId="{22D2DEAE-CF04-4B09-9F3C-38096FFC73E4}" destId="{A7DB9160-7B8B-4BBD-8845-D303C204A507}" srcOrd="9" destOrd="0" presId="urn:microsoft.com/office/officeart/2005/8/layout/process5"/>
    <dgm:cxn modelId="{F9025B4A-48D0-4621-8F5B-AD1F7F4A5FC8}" type="presParOf" srcId="{A7DB9160-7B8B-4BBD-8845-D303C204A507}" destId="{8399E4B9-46DD-43CE-A1BF-5F82006F2680}" srcOrd="0" destOrd="0" presId="urn:microsoft.com/office/officeart/2005/8/layout/process5"/>
    <dgm:cxn modelId="{B918BACE-9103-4388-934E-8D67737892CE}" type="presParOf" srcId="{22D2DEAE-CF04-4B09-9F3C-38096FFC73E4}" destId="{40A47762-0F49-45AD-B203-8E6B5EAECD5C}" srcOrd="10" destOrd="0" presId="urn:microsoft.com/office/officeart/2005/8/layout/process5"/>
    <dgm:cxn modelId="{75E87606-D2A6-4EE0-9AA0-B46802AD8BBD}" type="presParOf" srcId="{22D2DEAE-CF04-4B09-9F3C-38096FFC73E4}" destId="{87BACF1E-B87C-4870-90A2-68AA2E263400}" srcOrd="11" destOrd="0" presId="urn:microsoft.com/office/officeart/2005/8/layout/process5"/>
    <dgm:cxn modelId="{BCC3D2F5-A4E6-4900-B5CD-7FA57DDD0BD9}" type="presParOf" srcId="{87BACF1E-B87C-4870-90A2-68AA2E263400}" destId="{25B97652-962E-4C02-AB63-952355D819A6}" srcOrd="0" destOrd="0" presId="urn:microsoft.com/office/officeart/2005/8/layout/process5"/>
    <dgm:cxn modelId="{38E15F97-5518-4ABB-9849-595DA1E36DFE}" type="presParOf" srcId="{22D2DEAE-CF04-4B09-9F3C-38096FFC73E4}" destId="{5BDDFB5E-D998-4A6D-BF5B-74A2C854A249}" srcOrd="12" destOrd="0" presId="urn:microsoft.com/office/officeart/2005/8/layout/process5"/>
    <dgm:cxn modelId="{F2178C0B-0077-42D8-ACC5-E527DDEFB645}" type="presParOf" srcId="{22D2DEAE-CF04-4B09-9F3C-38096FFC73E4}" destId="{504CD5DB-4CDA-4556-9D6F-78F5B8AFCBD5}" srcOrd="13" destOrd="0" presId="urn:microsoft.com/office/officeart/2005/8/layout/process5"/>
    <dgm:cxn modelId="{AC6CA91E-CA88-4D4D-8F3B-1F62B76615A3}" type="presParOf" srcId="{504CD5DB-4CDA-4556-9D6F-78F5B8AFCBD5}" destId="{464D0598-55A1-449E-B83C-27866835AE83}" srcOrd="0" destOrd="0" presId="urn:microsoft.com/office/officeart/2005/8/layout/process5"/>
    <dgm:cxn modelId="{F9143FEA-CDE3-4EC8-AF2B-4564CE711CA3}" type="presParOf" srcId="{22D2DEAE-CF04-4B09-9F3C-38096FFC73E4}" destId="{8D92A822-001F-4078-99EE-60672AFBAA3D}" srcOrd="14" destOrd="0" presId="urn:microsoft.com/office/officeart/2005/8/layout/process5"/>
    <dgm:cxn modelId="{4AFB5AA6-7761-4E80-8418-7C19872AD4C7}" type="presParOf" srcId="{22D2DEAE-CF04-4B09-9F3C-38096FFC73E4}" destId="{B7C4B99A-BBD2-4CF5-AB25-91A9A0C48069}" srcOrd="15" destOrd="0" presId="urn:microsoft.com/office/officeart/2005/8/layout/process5"/>
    <dgm:cxn modelId="{44EA5378-D0BE-40F9-A26C-A426392959B4}" type="presParOf" srcId="{B7C4B99A-BBD2-4CF5-AB25-91A9A0C48069}" destId="{7ED6DAF7-4E3F-40F5-B800-19814C6FFEB2}" srcOrd="0" destOrd="0" presId="urn:microsoft.com/office/officeart/2005/8/layout/process5"/>
    <dgm:cxn modelId="{6C8EDBF5-B843-41FE-A259-65B646D3C7D2}" type="presParOf" srcId="{22D2DEAE-CF04-4B09-9F3C-38096FFC73E4}" destId="{B68766E1-5CAD-4869-86F0-E64F11110238}" srcOrd="16" destOrd="0" presId="urn:microsoft.com/office/officeart/2005/8/layout/process5"/>
    <dgm:cxn modelId="{A9BB4ACA-C37B-4E16-B7B6-9F529B03847C}" type="presParOf" srcId="{22D2DEAE-CF04-4B09-9F3C-38096FFC73E4}" destId="{ED9BA058-610F-4891-B052-6317742A82EB}" srcOrd="17" destOrd="0" presId="urn:microsoft.com/office/officeart/2005/8/layout/process5"/>
    <dgm:cxn modelId="{8FD87F76-E2D7-47E5-9CB9-F436BC394A1D}" type="presParOf" srcId="{ED9BA058-610F-4891-B052-6317742A82EB}" destId="{EAA4F50D-B449-4C02-979A-8C100124CBC9}" srcOrd="0" destOrd="0" presId="urn:microsoft.com/office/officeart/2005/8/layout/process5"/>
    <dgm:cxn modelId="{F5394879-3C6E-47E2-A813-8DCEA59AEC7A}" type="presParOf" srcId="{22D2DEAE-CF04-4B09-9F3C-38096FFC73E4}" destId="{044FFDAC-6EC1-4D72-8170-FA1C5DE18515}" srcOrd="18"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43176C-822B-47FC-A98E-7524B87DAC69}">
      <dsp:nvSpPr>
        <dsp:cNvPr id="0" name=""/>
        <dsp:cNvSpPr/>
      </dsp:nvSpPr>
      <dsp:spPr>
        <a:xfrm>
          <a:off x="198453" y="1076"/>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Import Libraries </a:t>
          </a:r>
        </a:p>
      </dsp:txBody>
      <dsp:txXfrm>
        <a:off x="225907" y="28530"/>
        <a:ext cx="1507340" cy="882441"/>
      </dsp:txXfrm>
    </dsp:sp>
    <dsp:sp modelId="{935C4A0A-C8DC-435B-9971-ED3F43C0AD92}">
      <dsp:nvSpPr>
        <dsp:cNvPr id="0" name=""/>
        <dsp:cNvSpPr/>
      </dsp:nvSpPr>
      <dsp:spPr>
        <a:xfrm>
          <a:off x="1898179" y="276032"/>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1898179" y="353519"/>
        <a:ext cx="231837" cy="232463"/>
      </dsp:txXfrm>
    </dsp:sp>
    <dsp:sp modelId="{4E3F2925-A928-43DB-9A22-2B6681F370AC}">
      <dsp:nvSpPr>
        <dsp:cNvPr id="0" name=""/>
        <dsp:cNvSpPr/>
      </dsp:nvSpPr>
      <dsp:spPr>
        <a:xfrm>
          <a:off x="2385601" y="1076"/>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err="1"/>
            <a:t>DataFrame</a:t>
          </a:r>
          <a:r>
            <a:rPr lang="en-IN" sz="1400" kern="1200" dirty="0"/>
            <a:t> Loading</a:t>
          </a:r>
        </a:p>
      </dsp:txBody>
      <dsp:txXfrm>
        <a:off x="2413055" y="28530"/>
        <a:ext cx="1507340" cy="882441"/>
      </dsp:txXfrm>
    </dsp:sp>
    <dsp:sp modelId="{70D2A680-4B11-480D-B493-6D682268AFCF}">
      <dsp:nvSpPr>
        <dsp:cNvPr id="0" name=""/>
        <dsp:cNvSpPr/>
      </dsp:nvSpPr>
      <dsp:spPr>
        <a:xfrm>
          <a:off x="4085328" y="276032"/>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4085328" y="353519"/>
        <a:ext cx="231837" cy="232463"/>
      </dsp:txXfrm>
    </dsp:sp>
    <dsp:sp modelId="{529ED9AD-71FD-49EC-92B5-72C1F7F02088}">
      <dsp:nvSpPr>
        <dsp:cNvPr id="0" name=""/>
        <dsp:cNvSpPr/>
      </dsp:nvSpPr>
      <dsp:spPr>
        <a:xfrm>
          <a:off x="4572749" y="1076"/>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Drop Duplicate Entry</a:t>
          </a:r>
        </a:p>
      </dsp:txBody>
      <dsp:txXfrm>
        <a:off x="4600203" y="28530"/>
        <a:ext cx="1507340" cy="882441"/>
      </dsp:txXfrm>
    </dsp:sp>
    <dsp:sp modelId="{B87F70AE-7975-4FAD-AC3F-C64C000BADC7}">
      <dsp:nvSpPr>
        <dsp:cNvPr id="0" name=""/>
        <dsp:cNvSpPr/>
      </dsp:nvSpPr>
      <dsp:spPr>
        <a:xfrm>
          <a:off x="6272476" y="276032"/>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6272476" y="353519"/>
        <a:ext cx="231837" cy="232463"/>
      </dsp:txXfrm>
    </dsp:sp>
    <dsp:sp modelId="{BCA87E53-C584-4654-9C67-B43637EDCA97}">
      <dsp:nvSpPr>
        <dsp:cNvPr id="0" name=""/>
        <dsp:cNvSpPr/>
      </dsp:nvSpPr>
      <dsp:spPr>
        <a:xfrm>
          <a:off x="6759897" y="1076"/>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Remove Visual Impurities</a:t>
          </a:r>
        </a:p>
      </dsp:txBody>
      <dsp:txXfrm>
        <a:off x="6787351" y="28530"/>
        <a:ext cx="1507340" cy="882441"/>
      </dsp:txXfrm>
    </dsp:sp>
    <dsp:sp modelId="{0A0AC8B7-F3DD-40B1-8885-5B2D12E473D9}">
      <dsp:nvSpPr>
        <dsp:cNvPr id="0" name=""/>
        <dsp:cNvSpPr/>
      </dsp:nvSpPr>
      <dsp:spPr>
        <a:xfrm rot="5400000">
          <a:off x="7375423" y="1047783"/>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5400000">
        <a:off x="7424790" y="1075904"/>
        <a:ext cx="232463" cy="231837"/>
      </dsp:txXfrm>
    </dsp:sp>
    <dsp:sp modelId="{7AB2A36B-F08E-4C05-9F47-F22FEA84E1CA}">
      <dsp:nvSpPr>
        <dsp:cNvPr id="0" name=""/>
        <dsp:cNvSpPr/>
      </dsp:nvSpPr>
      <dsp:spPr>
        <a:xfrm>
          <a:off x="6759897" y="1563325"/>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Find Unique, Null Count and Data type</a:t>
          </a:r>
        </a:p>
      </dsp:txBody>
      <dsp:txXfrm>
        <a:off x="6787351" y="1590779"/>
        <a:ext cx="1507340" cy="882441"/>
      </dsp:txXfrm>
    </dsp:sp>
    <dsp:sp modelId="{A7DB9160-7B8B-4BBD-8845-D303C204A507}">
      <dsp:nvSpPr>
        <dsp:cNvPr id="0" name=""/>
        <dsp:cNvSpPr/>
      </dsp:nvSpPr>
      <dsp:spPr>
        <a:xfrm rot="10800000">
          <a:off x="6291223" y="1838281"/>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10800000">
        <a:off x="6390582" y="1915768"/>
        <a:ext cx="231837" cy="232463"/>
      </dsp:txXfrm>
    </dsp:sp>
    <dsp:sp modelId="{40A47762-0F49-45AD-B203-8E6B5EAECD5C}">
      <dsp:nvSpPr>
        <dsp:cNvPr id="0" name=""/>
        <dsp:cNvSpPr/>
      </dsp:nvSpPr>
      <dsp:spPr>
        <a:xfrm>
          <a:off x="4572749" y="1563325"/>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Data Filtering</a:t>
          </a:r>
        </a:p>
      </dsp:txBody>
      <dsp:txXfrm>
        <a:off x="4600203" y="1590779"/>
        <a:ext cx="1507340" cy="882441"/>
      </dsp:txXfrm>
    </dsp:sp>
    <dsp:sp modelId="{87BACF1E-B87C-4870-90A2-68AA2E263400}">
      <dsp:nvSpPr>
        <dsp:cNvPr id="0" name=""/>
        <dsp:cNvSpPr/>
      </dsp:nvSpPr>
      <dsp:spPr>
        <a:xfrm rot="10800000">
          <a:off x="4104075" y="1838281"/>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10800000">
        <a:off x="4203434" y="1915768"/>
        <a:ext cx="231837" cy="232463"/>
      </dsp:txXfrm>
    </dsp:sp>
    <dsp:sp modelId="{5BDDFB5E-D998-4A6D-BF5B-74A2C854A249}">
      <dsp:nvSpPr>
        <dsp:cNvPr id="0" name=""/>
        <dsp:cNvSpPr/>
      </dsp:nvSpPr>
      <dsp:spPr>
        <a:xfrm>
          <a:off x="2385601" y="1563325"/>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Segregate </a:t>
          </a:r>
        </a:p>
        <a:p>
          <a:pPr marL="0" lvl="0" indent="0" algn="ctr" defTabSz="622300">
            <a:lnSpc>
              <a:spcPct val="90000"/>
            </a:lnSpc>
            <a:spcBef>
              <a:spcPct val="0"/>
            </a:spcBef>
            <a:spcAft>
              <a:spcPct val="35000"/>
            </a:spcAft>
            <a:buNone/>
          </a:pPr>
          <a:r>
            <a:rPr lang="en-IN" sz="1400" kern="1200" dirty="0"/>
            <a:t>Numerical, Categorical</a:t>
          </a:r>
        </a:p>
      </dsp:txBody>
      <dsp:txXfrm>
        <a:off x="2413055" y="1590779"/>
        <a:ext cx="1507340" cy="882441"/>
      </dsp:txXfrm>
    </dsp:sp>
    <dsp:sp modelId="{504CD5DB-4CDA-4556-9D6F-78F5B8AFCBD5}">
      <dsp:nvSpPr>
        <dsp:cNvPr id="0" name=""/>
        <dsp:cNvSpPr/>
      </dsp:nvSpPr>
      <dsp:spPr>
        <a:xfrm rot="10800000">
          <a:off x="1916926" y="1838281"/>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10800000">
        <a:off x="2016285" y="1915768"/>
        <a:ext cx="231837" cy="232463"/>
      </dsp:txXfrm>
    </dsp:sp>
    <dsp:sp modelId="{8D92A822-001F-4078-99EE-60672AFBAA3D}">
      <dsp:nvSpPr>
        <dsp:cNvPr id="0" name=""/>
        <dsp:cNvSpPr/>
      </dsp:nvSpPr>
      <dsp:spPr>
        <a:xfrm>
          <a:off x="198453" y="1563325"/>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Data Visualization</a:t>
          </a:r>
        </a:p>
      </dsp:txBody>
      <dsp:txXfrm>
        <a:off x="225907" y="1590779"/>
        <a:ext cx="1507340" cy="882441"/>
      </dsp:txXfrm>
    </dsp:sp>
    <dsp:sp modelId="{B7C4B99A-BBD2-4CF5-AB25-91A9A0C48069}">
      <dsp:nvSpPr>
        <dsp:cNvPr id="0" name=""/>
        <dsp:cNvSpPr/>
      </dsp:nvSpPr>
      <dsp:spPr>
        <a:xfrm rot="5400000">
          <a:off x="813979" y="2610032"/>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rot="-5400000">
        <a:off x="863346" y="2638153"/>
        <a:ext cx="232463" cy="231837"/>
      </dsp:txXfrm>
    </dsp:sp>
    <dsp:sp modelId="{B68766E1-5CAD-4869-86F0-E64F11110238}">
      <dsp:nvSpPr>
        <dsp:cNvPr id="0" name=""/>
        <dsp:cNvSpPr/>
      </dsp:nvSpPr>
      <dsp:spPr>
        <a:xfrm>
          <a:off x="198453" y="3125574"/>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Merge </a:t>
          </a:r>
          <a:r>
            <a:rPr lang="en-IN" sz="1400" kern="1200" dirty="0" err="1"/>
            <a:t>DataFrames</a:t>
          </a:r>
          <a:r>
            <a:rPr lang="en-IN" sz="1400" kern="1200" dirty="0"/>
            <a:t> for More data visualization</a:t>
          </a:r>
        </a:p>
      </dsp:txBody>
      <dsp:txXfrm>
        <a:off x="225907" y="3153028"/>
        <a:ext cx="1507340" cy="882441"/>
      </dsp:txXfrm>
    </dsp:sp>
    <dsp:sp modelId="{ED9BA058-610F-4891-B052-6317742A82EB}">
      <dsp:nvSpPr>
        <dsp:cNvPr id="0" name=""/>
        <dsp:cNvSpPr/>
      </dsp:nvSpPr>
      <dsp:spPr>
        <a:xfrm>
          <a:off x="1898179" y="3400529"/>
          <a:ext cx="331196" cy="387437"/>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IN" sz="1200" kern="1200"/>
        </a:p>
      </dsp:txBody>
      <dsp:txXfrm>
        <a:off x="1898179" y="3478016"/>
        <a:ext cx="231837" cy="232463"/>
      </dsp:txXfrm>
    </dsp:sp>
    <dsp:sp modelId="{044FFDAC-6EC1-4D72-8170-FA1C5DE18515}">
      <dsp:nvSpPr>
        <dsp:cNvPr id="0" name=""/>
        <dsp:cNvSpPr/>
      </dsp:nvSpPr>
      <dsp:spPr>
        <a:xfrm>
          <a:off x="2385601" y="3125574"/>
          <a:ext cx="1562248" cy="937349"/>
        </a:xfrm>
        <a:prstGeom prst="roundRect">
          <a:avLst>
            <a:gd name="adj" fmla="val 10000"/>
          </a:avLst>
        </a:prstGeom>
        <a:solidFill>
          <a:schemeClr val="accent1">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IN" sz="1400" kern="1200" dirty="0"/>
            <a:t>Final Summery</a:t>
          </a:r>
        </a:p>
      </dsp:txBody>
      <dsp:txXfrm>
        <a:off x="2413055" y="3153028"/>
        <a:ext cx="1507340" cy="882441"/>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18T17:10:50.31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18T17:10:53.265"/>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1,'1271'0,"-1247"0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18T17:10:55.53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18T17:10:58.70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1,'1215'0,"-1191"0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18T17:11:24.564"/>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18T17:11:26.668"/>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0 1,'961'0,"-952"0,0 0,0 1,15 3,-6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18T17:11:30.572"/>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8-18T17:11:31.421"/>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0 1,'1016'0,"-991"0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69232177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IN" dirty="0"/>
              <a:t>Hello and welcome, my name is Madhavi Mali and today I will be presenting to you the result of Data Analytics Task.</a:t>
            </a:r>
            <a:endParaRPr dirty="0"/>
          </a:p>
        </p:txBody>
      </p:sp>
    </p:spTree>
    <p:extLst>
      <p:ext uri="{BB962C8B-B14F-4D97-AF65-F5344CB8AC3E}">
        <p14:creationId xmlns:p14="http://schemas.microsoft.com/office/powerpoint/2010/main" val="680075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t>First of all I mount the google drive.</a:t>
            </a:r>
          </a:p>
          <a:p>
            <a:r>
              <a:rPr lang="en-IN" dirty="0"/>
              <a:t>We load extension  </a:t>
            </a:r>
            <a:r>
              <a:rPr lang="en-IN" dirty="0" err="1"/>
              <a:t>google.colab.data_table</a:t>
            </a:r>
            <a:r>
              <a:rPr lang="en-IN" dirty="0"/>
              <a:t> for interactive display of tabular data.</a:t>
            </a:r>
          </a:p>
          <a:p>
            <a:r>
              <a:rPr lang="en-IN" dirty="0"/>
              <a:t>I provide google drive path for playstore_data.csv file and user_review_data.csv file.</a:t>
            </a:r>
          </a:p>
          <a:p>
            <a:r>
              <a:rPr lang="en-IN" dirty="0"/>
              <a:t>And then read the </a:t>
            </a:r>
            <a:r>
              <a:rPr lang="en-IN" dirty="0" err="1"/>
              <a:t>dataframe</a:t>
            </a:r>
            <a:r>
              <a:rPr lang="en-IN" dirty="0"/>
              <a:t> using pandas library</a:t>
            </a:r>
          </a:p>
        </p:txBody>
      </p:sp>
    </p:spTree>
    <p:extLst>
      <p:ext uri="{BB962C8B-B14F-4D97-AF65-F5344CB8AC3E}">
        <p14:creationId xmlns:p14="http://schemas.microsoft.com/office/powerpoint/2010/main" val="35647428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t>Here for loading data we use head() and tail() method</a:t>
            </a:r>
          </a:p>
        </p:txBody>
      </p:sp>
    </p:spTree>
    <p:extLst>
      <p:ext uri="{BB962C8B-B14F-4D97-AF65-F5344CB8AC3E}">
        <p14:creationId xmlns:p14="http://schemas.microsoft.com/office/powerpoint/2010/main" val="37513094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dirty="0"/>
              <a:t>In our </a:t>
            </a:r>
            <a:r>
              <a:rPr lang="en-IN" dirty="0" err="1"/>
              <a:t>dtaframe</a:t>
            </a:r>
            <a:r>
              <a:rPr lang="en-IN" dirty="0"/>
              <a:t> some entries may be repeated. Repeated Entry add some number of data in final data and it miscalculates the true outcome.</a:t>
            </a:r>
          </a:p>
          <a:p>
            <a:r>
              <a:rPr lang="en-IN" dirty="0"/>
              <a:t>So </a:t>
            </a:r>
            <a:r>
              <a:rPr lang="en-IN" dirty="0" err="1"/>
              <a:t>tne</a:t>
            </a:r>
            <a:r>
              <a:rPr lang="en-IN" dirty="0"/>
              <a:t> next step is to drop the duplicate entries.</a:t>
            </a:r>
          </a:p>
          <a:p>
            <a:r>
              <a:rPr lang="en-IN" dirty="0"/>
              <a:t>Before </a:t>
            </a:r>
            <a:r>
              <a:rPr lang="en-IN" dirty="0" err="1"/>
              <a:t>droping</a:t>
            </a:r>
            <a:r>
              <a:rPr lang="en-IN" dirty="0"/>
              <a:t> the duplicate entries, number of rows in </a:t>
            </a:r>
            <a:r>
              <a:rPr lang="en-IN" dirty="0" err="1"/>
              <a:t>playstore</a:t>
            </a:r>
            <a:r>
              <a:rPr lang="en-IN" dirty="0"/>
              <a:t> </a:t>
            </a:r>
            <a:r>
              <a:rPr lang="en-IN" dirty="0" err="1"/>
              <a:t>dataframe</a:t>
            </a:r>
            <a:r>
              <a:rPr lang="en-IN" dirty="0"/>
              <a:t> are 10841and number of rows in user reviews </a:t>
            </a:r>
            <a:r>
              <a:rPr lang="en-IN" dirty="0" err="1"/>
              <a:t>dataframe</a:t>
            </a:r>
            <a:r>
              <a:rPr lang="en-IN" dirty="0"/>
              <a:t> are 64295.</a:t>
            </a:r>
          </a:p>
          <a:p>
            <a:r>
              <a:rPr lang="en-IN" dirty="0"/>
              <a:t>Identified number of duplicate entries in </a:t>
            </a:r>
            <a:r>
              <a:rPr lang="en-IN" dirty="0" err="1"/>
              <a:t>playstore</a:t>
            </a:r>
            <a:r>
              <a:rPr lang="en-IN" dirty="0"/>
              <a:t> </a:t>
            </a:r>
            <a:r>
              <a:rPr lang="en-IN" dirty="0" err="1"/>
              <a:t>dataframe</a:t>
            </a:r>
            <a:r>
              <a:rPr lang="en-IN" dirty="0"/>
              <a:t> are 483 and in user reviews </a:t>
            </a:r>
            <a:r>
              <a:rPr lang="en-IN" dirty="0" err="1"/>
              <a:t>dataframe</a:t>
            </a:r>
            <a:r>
              <a:rPr lang="en-IN" dirty="0"/>
              <a:t> are 33616.</a:t>
            </a:r>
          </a:p>
          <a:p>
            <a:r>
              <a:rPr lang="en-IN" dirty="0"/>
              <a:t>Store all duplicate entries in </a:t>
            </a:r>
            <a:r>
              <a:rPr lang="en-IN" dirty="0" err="1"/>
              <a:t>duplicate_playstore</a:t>
            </a:r>
            <a:r>
              <a:rPr lang="en-IN" dirty="0"/>
              <a:t> variable.</a:t>
            </a:r>
          </a:p>
        </p:txBody>
      </p:sp>
    </p:spTree>
    <p:extLst>
      <p:ext uri="{BB962C8B-B14F-4D97-AF65-F5344CB8AC3E}">
        <p14:creationId xmlns:p14="http://schemas.microsoft.com/office/powerpoint/2010/main" val="21129676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ln w="0"/>
                <a:solidFill>
                  <a:schemeClr val="accent1"/>
                </a:solidFill>
                <a:effectLst>
                  <a:outerShdw blurRad="38100" dist="25400" dir="5400000" algn="ctr" rotWithShape="0">
                    <a:srgbClr val="6E747A">
                      <a:alpha val="43000"/>
                    </a:srgbClr>
                  </a:outerShdw>
                </a:effectLst>
              </a:rPr>
              <a:t>Print Duplicate Entry Data of </a:t>
            </a:r>
            <a:r>
              <a:rPr lang="en-IN" dirty="0" err="1">
                <a:ln w="0"/>
                <a:solidFill>
                  <a:schemeClr val="accent1"/>
                </a:solidFill>
                <a:effectLst>
                  <a:outerShdw blurRad="38100" dist="25400" dir="5400000" algn="ctr" rotWithShape="0">
                    <a:srgbClr val="6E747A">
                      <a:alpha val="43000"/>
                    </a:srgbClr>
                  </a:outerShdw>
                </a:effectLst>
              </a:rPr>
              <a:t>playstore_df</a:t>
            </a:r>
            <a:r>
              <a:rPr lang="en-IN" dirty="0">
                <a:ln w="0"/>
                <a:solidFill>
                  <a:schemeClr val="accent1"/>
                </a:solidFill>
                <a:effectLst>
                  <a:outerShdw blurRad="38100" dist="25400" dir="5400000" algn="ctr" rotWithShape="0">
                    <a:srgbClr val="6E747A">
                      <a:alpha val="43000"/>
                    </a:srgbClr>
                  </a:outerShdw>
                </a:effectLst>
              </a:rPr>
              <a:t>.</a:t>
            </a:r>
            <a:endParaRPr lang="en-IN" dirty="0"/>
          </a:p>
          <a:p>
            <a:r>
              <a:rPr lang="en-IN" dirty="0"/>
              <a:t>Now drop all the duplicates from both the </a:t>
            </a:r>
            <a:r>
              <a:rPr lang="en-IN" dirty="0" err="1"/>
              <a:t>dataframe</a:t>
            </a:r>
            <a:r>
              <a:rPr lang="en-IN" dirty="0"/>
              <a:t> for true outcome in future</a:t>
            </a:r>
          </a:p>
        </p:txBody>
      </p:sp>
    </p:spTree>
    <p:extLst>
      <p:ext uri="{BB962C8B-B14F-4D97-AF65-F5344CB8AC3E}">
        <p14:creationId xmlns:p14="http://schemas.microsoft.com/office/powerpoint/2010/main" val="2541496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dirty="0">
                <a:latin typeface="+mj-lt"/>
              </a:rPr>
              <a:t>Visual Impurities is like eye sight impurities in </a:t>
            </a:r>
            <a:r>
              <a:rPr lang="en-IN" dirty="0" err="1">
                <a:latin typeface="+mj-lt"/>
              </a:rPr>
              <a:t>dataframe</a:t>
            </a:r>
            <a:r>
              <a:rPr lang="en-IN" dirty="0">
                <a:latin typeface="+mj-lt"/>
              </a:rPr>
              <a:t>. Like: Price Column have “$” sign and Installation column have “+” sign</a:t>
            </a:r>
          </a:p>
          <a:p>
            <a:r>
              <a:rPr lang="en-IN" dirty="0">
                <a:ln w="0"/>
                <a:solidFill>
                  <a:schemeClr val="accent1"/>
                </a:solidFill>
                <a:effectLst>
                  <a:outerShdw blurRad="38100" dist="25400" dir="5400000" algn="ctr" rotWithShape="0">
                    <a:srgbClr val="6E747A">
                      <a:alpha val="43000"/>
                    </a:srgbClr>
                  </a:outerShdw>
                </a:effectLst>
              </a:rPr>
              <a:t>So check </a:t>
            </a:r>
            <a:r>
              <a:rPr lang="en-IN" dirty="0" err="1">
                <a:ln w="0"/>
                <a:solidFill>
                  <a:schemeClr val="accent1"/>
                </a:solidFill>
                <a:effectLst>
                  <a:outerShdw blurRad="38100" dist="25400" dir="5400000" algn="ctr" rotWithShape="0">
                    <a:srgbClr val="6E747A">
                      <a:alpha val="43000"/>
                    </a:srgbClr>
                  </a:outerShdw>
                </a:effectLst>
              </a:rPr>
              <a:t>dataframe</a:t>
            </a:r>
            <a:r>
              <a:rPr lang="en-IN" dirty="0">
                <a:ln w="0"/>
                <a:solidFill>
                  <a:schemeClr val="accent1"/>
                </a:solidFill>
                <a:effectLst>
                  <a:outerShdw blurRad="38100" dist="25400" dir="5400000" algn="ctr" rotWithShape="0">
                    <a:srgbClr val="6E747A">
                      <a:alpha val="43000"/>
                    </a:srgbClr>
                  </a:outerShdw>
                </a:effectLst>
              </a:rPr>
              <a:t> and replace + and $ with blank so it works like delete.</a:t>
            </a:r>
          </a:p>
          <a:p>
            <a:r>
              <a:rPr lang="en-IN" dirty="0">
                <a:ln w="0"/>
                <a:solidFill>
                  <a:schemeClr val="accent1"/>
                </a:solidFill>
                <a:effectLst>
                  <a:outerShdw blurRad="38100" dist="25400" dir="5400000" algn="ctr" rotWithShape="0">
                    <a:srgbClr val="6E747A">
                      <a:alpha val="43000"/>
                    </a:srgbClr>
                  </a:outerShdw>
                </a:effectLst>
              </a:rPr>
              <a:t>Data after filter +, $ in Installs, Price column.</a:t>
            </a:r>
          </a:p>
        </p:txBody>
      </p:sp>
    </p:spTree>
    <p:extLst>
      <p:ext uri="{BB962C8B-B14F-4D97-AF65-F5344CB8AC3E}">
        <p14:creationId xmlns:p14="http://schemas.microsoft.com/office/powerpoint/2010/main" val="1083342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N" dirty="0"/>
              <a:t>Here we can see the total values of App and unique values are different, which means some App entries are </a:t>
            </a:r>
            <a:r>
              <a:rPr lang="en-IN" dirty="0" err="1"/>
              <a:t>repleated</a:t>
            </a:r>
            <a:r>
              <a:rPr lang="en-IN" dirty="0"/>
              <a:t>.</a:t>
            </a:r>
          </a:p>
          <a:p>
            <a:r>
              <a:rPr lang="en-IN" dirty="0"/>
              <a:t>Also we can see others columns have </a:t>
            </a:r>
            <a:r>
              <a:rPr lang="en-IN" dirty="0" err="1"/>
              <a:t>repeted</a:t>
            </a:r>
            <a:r>
              <a:rPr lang="en-IN" dirty="0"/>
              <a:t> entries.</a:t>
            </a:r>
          </a:p>
        </p:txBody>
      </p:sp>
    </p:spTree>
    <p:extLst>
      <p:ext uri="{BB962C8B-B14F-4D97-AF65-F5344CB8AC3E}">
        <p14:creationId xmlns:p14="http://schemas.microsoft.com/office/powerpoint/2010/main" val="28024144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We get most important information from data digging. </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1. </a:t>
            </a:r>
            <a:r>
              <a:rPr lang="en-IN" dirty="0">
                <a:ln w="0"/>
                <a:solidFill>
                  <a:schemeClr val="bg1">
                    <a:lumMod val="50000"/>
                  </a:schemeClr>
                </a:solidFill>
                <a:effectLst>
                  <a:outerShdw blurRad="38100" dist="25400" dir="5400000" algn="ctr" rotWithShape="0">
                    <a:srgbClr val="6E747A">
                      <a:alpha val="43000"/>
                    </a:srgbClr>
                  </a:outerShdw>
                </a:effectLst>
              </a:rPr>
              <a:t>Datatype are not correct for some columns like price , size, Installs and Last Update</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ln w="0"/>
                <a:solidFill>
                  <a:schemeClr val="bg1">
                    <a:lumMod val="50000"/>
                  </a:schemeClr>
                </a:solidFill>
                <a:effectLst>
                  <a:outerShdw blurRad="38100" dist="25400" dir="5400000" algn="ctr" rotWithShape="0">
                    <a:srgbClr val="6E747A">
                      <a:alpha val="43000"/>
                    </a:srgbClr>
                  </a:outerShdw>
                </a:effectLst>
              </a:rPr>
              <a:t>2. Some columns have null values that need to be filled or filtered like rating, type content Rating, current </a:t>
            </a:r>
            <a:r>
              <a:rPr lang="en-IN" dirty="0" err="1">
                <a:ln w="0"/>
                <a:solidFill>
                  <a:schemeClr val="bg1">
                    <a:lumMod val="50000"/>
                  </a:schemeClr>
                </a:solidFill>
                <a:effectLst>
                  <a:outerShdw blurRad="38100" dist="25400" dir="5400000" algn="ctr" rotWithShape="0">
                    <a:srgbClr val="6E747A">
                      <a:alpha val="43000"/>
                    </a:srgbClr>
                  </a:outerShdw>
                </a:effectLst>
              </a:rPr>
              <a:t>ver</a:t>
            </a:r>
            <a:r>
              <a:rPr lang="en-IN" dirty="0">
                <a:ln w="0"/>
                <a:solidFill>
                  <a:schemeClr val="bg1">
                    <a:lumMod val="50000"/>
                  </a:schemeClr>
                </a:solidFill>
                <a:effectLst>
                  <a:outerShdw blurRad="38100" dist="25400" dir="5400000" algn="ctr" rotWithShape="0">
                    <a:srgbClr val="6E747A">
                      <a:alpha val="43000"/>
                    </a:srgbClr>
                  </a:outerShdw>
                </a:effectLst>
              </a:rPr>
              <a:t>, android ver.</a:t>
            </a:r>
          </a:p>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ln w="0"/>
                <a:solidFill>
                  <a:schemeClr val="bg1">
                    <a:lumMod val="50000"/>
                  </a:schemeClr>
                </a:solidFill>
                <a:effectLst>
                  <a:outerShdw blurRad="38100" dist="25400" dir="5400000" algn="ctr" rotWithShape="0">
                    <a:srgbClr val="6E747A">
                      <a:alpha val="43000"/>
                    </a:srgbClr>
                  </a:outerShdw>
                </a:effectLst>
              </a:rPr>
              <a:t>3. Total count of each rows are not same so database are missing.</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IN" dirty="0">
              <a:ln w="0"/>
              <a:solidFill>
                <a:schemeClr val="bg1">
                  <a:lumMod val="50000"/>
                </a:schemeClr>
              </a:solidFill>
              <a:effectLst>
                <a:outerShdw blurRad="38100" dist="25400" dir="5400000" algn="ctr" rotWithShape="0">
                  <a:srgbClr val="6E747A">
                    <a:alpha val="43000"/>
                  </a:srgbClr>
                </a:outerShdw>
              </a:effectLst>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IN" dirty="0">
              <a:ln w="0"/>
              <a:solidFill>
                <a:schemeClr val="bg1">
                  <a:lumMod val="50000"/>
                </a:schemeClr>
              </a:solidFill>
              <a:effectLst>
                <a:outerShdw blurRad="38100" dist="25400" dir="5400000" algn="ctr" rotWithShape="0">
                  <a:srgbClr val="6E747A">
                    <a:alpha val="43000"/>
                  </a:srgbClr>
                </a:outerShdw>
              </a:effectLst>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endParaRPr lang="en-US" dirty="0"/>
          </a:p>
          <a:p>
            <a:endParaRPr lang="en-IN" dirty="0"/>
          </a:p>
        </p:txBody>
      </p:sp>
    </p:spTree>
    <p:extLst>
      <p:ext uri="{BB962C8B-B14F-4D97-AF65-F5344CB8AC3E}">
        <p14:creationId xmlns:p14="http://schemas.microsoft.com/office/powerpoint/2010/main" val="20073123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IN" dirty="0"/>
              <a:t>All Columns have some mistakes and unreliable things that need to be filtered or filled.</a:t>
            </a:r>
          </a:p>
          <a:p>
            <a:pPr marL="387350" indent="-228600">
              <a:buAutoNum type="arabicPeriod"/>
            </a:pPr>
            <a:r>
              <a:rPr lang="en-GB" sz="1100" u="none" strike="noStrike" dirty="0">
                <a:solidFill>
                  <a:schemeClr val="bg2">
                    <a:lumMod val="10000"/>
                  </a:schemeClr>
                </a:solidFill>
                <a:effectLst/>
              </a:rPr>
              <a:t>Repeated Entry in app column indicated some repeated apps are there.</a:t>
            </a:r>
          </a:p>
          <a:p>
            <a:pPr marL="387350" indent="-228600">
              <a:buAutoNum type="arabicPeriod"/>
            </a:pPr>
            <a:r>
              <a:rPr lang="en-GB" sz="1100" u="none" strike="noStrike" dirty="0">
                <a:solidFill>
                  <a:schemeClr val="bg2">
                    <a:lumMod val="10000"/>
                  </a:schemeClr>
                </a:solidFill>
                <a:effectLst/>
              </a:rPr>
              <a:t>1.9 entry in category is outliner, checked data and shifted the row .</a:t>
            </a:r>
          </a:p>
          <a:p>
            <a:pPr marL="387350" indent="-228600">
              <a:buAutoNum type="arabicPeriod"/>
            </a:pPr>
            <a:r>
              <a:rPr lang="en-GB" sz="1100" u="none" strike="noStrike" dirty="0">
                <a:solidFill>
                  <a:schemeClr val="bg2">
                    <a:lumMod val="10000"/>
                  </a:schemeClr>
                </a:solidFill>
                <a:effectLst/>
              </a:rPr>
              <a:t>In rating column null values present, filled it with mean() or median().</a:t>
            </a:r>
          </a:p>
          <a:p>
            <a:pPr marL="387350" indent="-228600">
              <a:buAutoNum type="arabicPeriod"/>
            </a:pPr>
            <a:r>
              <a:rPr lang="en-GB" sz="1100" u="none" strike="noStrike" dirty="0">
                <a:solidFill>
                  <a:schemeClr val="bg2">
                    <a:lumMod val="10000"/>
                  </a:schemeClr>
                </a:solidFill>
                <a:effectLst/>
              </a:rPr>
              <a:t>Data type mistake for reviews, last </a:t>
            </a:r>
            <a:r>
              <a:rPr lang="en-GB" sz="1100" u="none" strike="noStrike" dirty="0" err="1">
                <a:solidFill>
                  <a:schemeClr val="bg2">
                    <a:lumMod val="10000"/>
                  </a:schemeClr>
                </a:solidFill>
                <a:effectLst/>
              </a:rPr>
              <a:t>updatae</a:t>
            </a:r>
            <a:r>
              <a:rPr lang="en-GB" sz="1100" u="none" strike="noStrike" dirty="0">
                <a:solidFill>
                  <a:schemeClr val="bg2">
                    <a:lumMod val="10000"/>
                  </a:schemeClr>
                </a:solidFill>
                <a:effectLst/>
              </a:rPr>
              <a:t> columns. So we have to correct it.</a:t>
            </a:r>
          </a:p>
          <a:p>
            <a:pPr marL="387350" indent="-228600">
              <a:buAutoNum type="arabicPeriod"/>
            </a:pPr>
            <a:r>
              <a:rPr lang="en-GB" sz="1100" u="none" strike="noStrike" dirty="0">
                <a:solidFill>
                  <a:schemeClr val="bg2">
                    <a:lumMod val="10000"/>
                  </a:schemeClr>
                </a:solidFill>
                <a:effectLst/>
              </a:rPr>
              <a:t>For size column : Converted the size into one single unit.</a:t>
            </a:r>
          </a:p>
          <a:p>
            <a:pPr marL="387350" indent="-228600">
              <a:buAutoNum type="arabicPeriod"/>
            </a:pPr>
            <a:r>
              <a:rPr lang="en-GB" sz="1100" u="none" strike="noStrike" dirty="0">
                <a:solidFill>
                  <a:schemeClr val="bg2">
                    <a:lumMod val="10000"/>
                  </a:schemeClr>
                </a:solidFill>
                <a:effectLst/>
              </a:rPr>
              <a:t>For installs column : After removing +, corrected the data type to numerical.</a:t>
            </a:r>
          </a:p>
          <a:p>
            <a:pPr marL="387350" indent="-228600">
              <a:buAutoNum type="arabicPeriod"/>
            </a:pPr>
            <a:r>
              <a:rPr lang="en-GB" sz="1100" u="none" strike="noStrike" dirty="0">
                <a:solidFill>
                  <a:schemeClr val="bg2">
                    <a:lumMod val="10000"/>
                  </a:schemeClr>
                </a:solidFill>
                <a:effectLst/>
              </a:rPr>
              <a:t>For type column : 1 null value present,  filled it with proper data.</a:t>
            </a:r>
          </a:p>
          <a:p>
            <a:pPr marL="387350" indent="-228600">
              <a:buAutoNum type="arabicPeriod"/>
            </a:pPr>
            <a:r>
              <a:rPr lang="en-GB" sz="1100" u="none" strike="noStrike" dirty="0">
                <a:solidFill>
                  <a:schemeClr val="bg2">
                    <a:lumMod val="10000"/>
                  </a:schemeClr>
                </a:solidFill>
                <a:effectLst/>
              </a:rPr>
              <a:t>For price column : After removing $ sign, need to correct data type to numerical</a:t>
            </a:r>
          </a:p>
          <a:p>
            <a:pPr marL="387350" indent="-228600">
              <a:buAutoNum type="arabicPeriod"/>
            </a:pPr>
            <a:endParaRPr lang="en-GB" sz="1100" u="none" strike="noStrike" dirty="0">
              <a:solidFill>
                <a:schemeClr val="bg2">
                  <a:lumMod val="10000"/>
                </a:schemeClr>
              </a:solidFill>
              <a:effectLst/>
            </a:endParaRPr>
          </a:p>
          <a:p>
            <a:pPr marL="387350" indent="-228600">
              <a:buAutoNum type="arabicPeriod"/>
            </a:pPr>
            <a:endParaRPr lang="en-IN" dirty="0"/>
          </a:p>
        </p:txBody>
      </p:sp>
    </p:spTree>
    <p:extLst>
      <p:ext uri="{BB962C8B-B14F-4D97-AF65-F5344CB8AC3E}">
        <p14:creationId xmlns:p14="http://schemas.microsoft.com/office/powerpoint/2010/main" val="5970186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For App column:</a:t>
            </a:r>
          </a:p>
          <a:p>
            <a:pPr marL="457200" indent="-298450">
              <a:buFont typeface="Wingdings" panose="05000000000000000000" pitchFamily="2" charset="2"/>
              <a:buChar char="Ø"/>
            </a:pPr>
            <a:r>
              <a:rPr lang="en-US" dirty="0"/>
              <a:t>First of all identify duplicate apps </a:t>
            </a:r>
          </a:p>
          <a:p>
            <a:pPr marL="457200" indent="-298450">
              <a:buFont typeface="Wingdings" panose="05000000000000000000" pitchFamily="2" charset="2"/>
              <a:buChar char="Ø"/>
            </a:pPr>
            <a:r>
              <a:rPr lang="en-US" dirty="0"/>
              <a:t>Then remove the duplicate and clean the data</a:t>
            </a:r>
          </a:p>
          <a:p>
            <a:pPr marL="457200" indent="-298450">
              <a:buFont typeface="Wingdings" panose="05000000000000000000" pitchFamily="2" charset="2"/>
              <a:buChar char="Ø"/>
            </a:pPr>
            <a:r>
              <a:rPr lang="en-US" dirty="0"/>
              <a:t>And store in playstore_df3 </a:t>
            </a:r>
            <a:r>
              <a:rPr lang="en-US" dirty="0" err="1"/>
              <a:t>dataframe</a:t>
            </a:r>
            <a:r>
              <a:rPr lang="en-US" dirty="0"/>
              <a:t>.</a:t>
            </a:r>
            <a:endParaRPr lang="en-IN" dirty="0"/>
          </a:p>
        </p:txBody>
      </p:sp>
    </p:spTree>
    <p:extLst>
      <p:ext uri="{BB962C8B-B14F-4D97-AF65-F5344CB8AC3E}">
        <p14:creationId xmlns:p14="http://schemas.microsoft.com/office/powerpoint/2010/main" val="39706146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SzPct val="120000"/>
              <a:buFont typeface="Arial" panose="020B0604020202020204" pitchFamily="34" charset="0"/>
              <a:buNone/>
            </a:pPr>
            <a:r>
              <a:rPr lang="en-US" dirty="0"/>
              <a:t>For category column </a:t>
            </a:r>
          </a:p>
          <a:p>
            <a:pPr marL="457200" indent="-298450">
              <a:buSzPct val="120000"/>
              <a:buFont typeface="Wingdings" panose="05000000000000000000" pitchFamily="2" charset="2"/>
              <a:buChar char="Ø"/>
            </a:pPr>
            <a:r>
              <a:rPr lang="en-US" dirty="0"/>
              <a:t>1.9 is outliner in category column.</a:t>
            </a:r>
          </a:p>
          <a:p>
            <a:pPr marL="457200" indent="-298450">
              <a:buSzPct val="120000"/>
              <a:buFont typeface="Wingdings" panose="05000000000000000000" pitchFamily="2" charset="2"/>
              <a:buChar char="Ø"/>
            </a:pPr>
            <a:r>
              <a:rPr lang="en-US" dirty="0"/>
              <a:t>So we find row containing 1.9, and in this row we can see data entry for category column is missing so data is unnecessarily shifted towards left.</a:t>
            </a:r>
          </a:p>
          <a:p>
            <a:pPr marL="457200" indent="-298450">
              <a:buSzPct val="120000"/>
              <a:buFont typeface="Wingdings" panose="05000000000000000000" pitchFamily="2" charset="2"/>
              <a:buChar char="Ø"/>
            </a:pPr>
            <a:r>
              <a:rPr lang="en-US" dirty="0"/>
              <a:t>That’s why we shifted it toward right by adding missing value as ‘LIFESTYLE’.</a:t>
            </a:r>
          </a:p>
          <a:p>
            <a:pPr marL="457200" indent="-298450">
              <a:buSzPct val="150000"/>
              <a:buFont typeface="Arial" panose="020B0604020202020204" pitchFamily="34" charset="0"/>
              <a:buChar char="•"/>
            </a:pPr>
            <a:endParaRPr lang="en-IN" dirty="0"/>
          </a:p>
        </p:txBody>
      </p:sp>
    </p:spTree>
    <p:extLst>
      <p:ext uri="{BB962C8B-B14F-4D97-AF65-F5344CB8AC3E}">
        <p14:creationId xmlns:p14="http://schemas.microsoft.com/office/powerpoint/2010/main" val="4089257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bd08f57e3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gbd08f57e3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r>
              <a:rPr lang="en-US" dirty="0"/>
              <a:t>Talking about Team Mates, we had a team of 5 people primarily focusing on this task.</a:t>
            </a:r>
          </a:p>
          <a:p>
            <a:pPr lvl="0"/>
            <a:endParaRPr 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 </a:t>
            </a:r>
            <a:r>
              <a:rPr lang="en-US" sz="1100" dirty="0">
                <a:latin typeface="Georgia Pro Light" panose="02040302050405020303" pitchFamily="18" charset="0"/>
              </a:rPr>
              <a:t>Sarthak Arora </a:t>
            </a:r>
            <a:r>
              <a:rPr lang="en-US" dirty="0"/>
              <a:t>is our Technical Architect and his expertise really helped to guide the team to produce high quality analysis.</a:t>
            </a:r>
          </a:p>
          <a:p>
            <a:pPr marL="0" lvl="0" indent="0" algn="l" rtl="0">
              <a:lnSpc>
                <a:spcPct val="100000"/>
              </a:lnSpc>
              <a:spcBef>
                <a:spcPts val="0"/>
              </a:spcBef>
              <a:spcAft>
                <a:spcPts val="0"/>
              </a:spcAft>
              <a:buSzPts val="11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Hello and welcome, my name is Madhavi Mali and today I will be presenting to you the result of Data Analytics Task.</a:t>
            </a:r>
          </a:p>
          <a:p>
            <a:pPr marL="0" lvl="0" indent="0" algn="l" rtl="0">
              <a:lnSpc>
                <a:spcPct val="100000"/>
              </a:lnSpc>
              <a:spcBef>
                <a:spcPts val="0"/>
              </a:spcBef>
              <a:spcAft>
                <a:spcPts val="0"/>
              </a:spcAft>
              <a:buSzPts val="1100"/>
              <a:buNone/>
            </a:pPr>
            <a:endParaRPr dirty="0"/>
          </a:p>
        </p:txBody>
      </p:sp>
    </p:spTree>
    <p:extLst>
      <p:ext uri="{BB962C8B-B14F-4D97-AF65-F5344CB8AC3E}">
        <p14:creationId xmlns:p14="http://schemas.microsoft.com/office/powerpoint/2010/main" val="29975847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Font typeface="Wingdings" panose="05000000000000000000" pitchFamily="2" charset="2"/>
              <a:buNone/>
            </a:pPr>
            <a:r>
              <a:rPr lang="en-US" dirty="0"/>
              <a:t>For rating column:</a:t>
            </a:r>
          </a:p>
          <a:p>
            <a:pPr marL="457200" indent="-298450">
              <a:buFont typeface="Wingdings" panose="05000000000000000000" pitchFamily="2" charset="2"/>
              <a:buChar char="Ø"/>
            </a:pPr>
            <a:r>
              <a:rPr lang="en-IN" dirty="0"/>
              <a:t>First we find all the unique values.</a:t>
            </a:r>
          </a:p>
          <a:p>
            <a:pPr marL="457200" indent="-298450">
              <a:buFont typeface="Wingdings" panose="05000000000000000000" pitchFamily="2" charset="2"/>
              <a:buChar char="Ø"/>
            </a:pPr>
            <a:r>
              <a:rPr lang="en-IN" dirty="0"/>
              <a:t>Here we can see there are null values in rating column. And the count of null values is 1464.</a:t>
            </a:r>
          </a:p>
          <a:p>
            <a:pPr marL="457200" indent="-298450">
              <a:buFont typeface="Wingdings" panose="05000000000000000000" pitchFamily="2" charset="2"/>
              <a:buChar char="Ø"/>
            </a:pPr>
            <a:r>
              <a:rPr lang="en-IN" dirty="0"/>
              <a:t>So we filled all the null values with median. </a:t>
            </a:r>
          </a:p>
          <a:p>
            <a:pPr marL="457200" indent="-298450">
              <a:buFont typeface="Wingdings" panose="05000000000000000000" pitchFamily="2" charset="2"/>
              <a:buChar char="Ø"/>
            </a:pPr>
            <a:endParaRPr lang="en-IN" dirty="0"/>
          </a:p>
        </p:txBody>
      </p:sp>
    </p:spTree>
    <p:extLst>
      <p:ext uri="{BB962C8B-B14F-4D97-AF65-F5344CB8AC3E}">
        <p14:creationId xmlns:p14="http://schemas.microsoft.com/office/powerpoint/2010/main" val="27729509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For reviews column:</a:t>
            </a:r>
          </a:p>
          <a:p>
            <a:pPr marL="457200" indent="-298450">
              <a:buFont typeface="Wingdings" panose="05000000000000000000" pitchFamily="2" charset="2"/>
              <a:buChar char="Ø"/>
            </a:pPr>
            <a:r>
              <a:rPr lang="en-US" dirty="0"/>
              <a:t>First we find out all the unique values.</a:t>
            </a:r>
          </a:p>
          <a:p>
            <a:pPr marL="457200" indent="-298450">
              <a:buFont typeface="Wingdings" panose="05000000000000000000" pitchFamily="2" charset="2"/>
              <a:buChar char="Ø"/>
            </a:pPr>
            <a:r>
              <a:rPr lang="en-US" dirty="0"/>
              <a:t>Here we can see the data type is object. So we have to convert it into integer data type which is correct for this column.</a:t>
            </a:r>
          </a:p>
          <a:p>
            <a:pPr marL="457200" indent="-298450">
              <a:buFont typeface="Wingdings" panose="05000000000000000000" pitchFamily="2" charset="2"/>
              <a:buChar char="Ø"/>
            </a:pPr>
            <a:endParaRPr lang="en-IN" dirty="0"/>
          </a:p>
        </p:txBody>
      </p:sp>
    </p:spTree>
    <p:extLst>
      <p:ext uri="{BB962C8B-B14F-4D97-AF65-F5344CB8AC3E}">
        <p14:creationId xmlns:p14="http://schemas.microsoft.com/office/powerpoint/2010/main" val="11247416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For installs column:</a:t>
            </a:r>
          </a:p>
          <a:p>
            <a:pPr marL="457200" indent="-298450">
              <a:buFont typeface="Wingdings" panose="05000000000000000000" pitchFamily="2" charset="2"/>
              <a:buChar char="Ø"/>
            </a:pPr>
            <a:r>
              <a:rPr lang="en-IN" dirty="0"/>
              <a:t>Installs column is of object type. So we have to convert it into integer data type which is correct data type for this column.</a:t>
            </a:r>
          </a:p>
        </p:txBody>
      </p:sp>
    </p:spTree>
    <p:extLst>
      <p:ext uri="{BB962C8B-B14F-4D97-AF65-F5344CB8AC3E}">
        <p14:creationId xmlns:p14="http://schemas.microsoft.com/office/powerpoint/2010/main" val="40743769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For type column:</a:t>
            </a:r>
          </a:p>
          <a:p>
            <a:pPr marL="457200" indent="-298450">
              <a:buFont typeface="Wingdings" panose="05000000000000000000" pitchFamily="2" charset="2"/>
              <a:buChar char="Ø"/>
            </a:pPr>
            <a:r>
              <a:rPr lang="en-IN" dirty="0"/>
              <a:t>First we will find all the unique values. Only three unique values are there which are Free, Paid and nan.</a:t>
            </a:r>
          </a:p>
          <a:p>
            <a:pPr marL="457200" indent="-298450">
              <a:buFont typeface="Wingdings" panose="05000000000000000000" pitchFamily="2" charset="2"/>
              <a:buChar char="Ø"/>
            </a:pPr>
            <a:r>
              <a:rPr lang="en-IN" dirty="0" err="1"/>
              <a:t>NaN</a:t>
            </a:r>
            <a:r>
              <a:rPr lang="en-IN" dirty="0"/>
              <a:t> is null value. So we find row containing null value. And replace it with Free.</a:t>
            </a:r>
          </a:p>
          <a:p>
            <a:pPr marL="457200" indent="-298450">
              <a:buFont typeface="Wingdings" panose="05000000000000000000" pitchFamily="2" charset="2"/>
              <a:buChar char="Ø"/>
            </a:pPr>
            <a:r>
              <a:rPr lang="en-IN" dirty="0"/>
              <a:t>So type column has only two types Free and Paid.</a:t>
            </a:r>
          </a:p>
          <a:p>
            <a:pPr marL="457200" indent="-298450">
              <a:buFont typeface="Wingdings" panose="05000000000000000000" pitchFamily="2" charset="2"/>
              <a:buChar char="Ø"/>
            </a:pPr>
            <a:endParaRPr lang="en-IN" dirty="0"/>
          </a:p>
        </p:txBody>
      </p:sp>
    </p:spTree>
    <p:extLst>
      <p:ext uri="{BB962C8B-B14F-4D97-AF65-F5344CB8AC3E}">
        <p14:creationId xmlns:p14="http://schemas.microsoft.com/office/powerpoint/2010/main" val="3669548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For size column:</a:t>
            </a:r>
          </a:p>
          <a:p>
            <a:pPr marL="457200" indent="-298450">
              <a:buFont typeface="Wingdings" panose="05000000000000000000" pitchFamily="2" charset="2"/>
              <a:buChar char="Ø"/>
            </a:pPr>
            <a:r>
              <a:rPr lang="en-IN" dirty="0"/>
              <a:t>First we find all the unique values. And here we can see values </a:t>
            </a:r>
            <a:r>
              <a:rPr lang="en-IN" dirty="0">
                <a:ln w="0"/>
                <a:solidFill>
                  <a:schemeClr val="accent1"/>
                </a:solidFill>
                <a:effectLst>
                  <a:outerShdw blurRad="38100" dist="25400" dir="5400000" algn="ctr" rotWithShape="0">
                    <a:srgbClr val="6E747A">
                      <a:alpha val="43000"/>
                    </a:srgbClr>
                  </a:outerShdw>
                </a:effectLst>
              </a:rPr>
              <a:t>contain ‘M’, ’K’, Varies with device</a:t>
            </a:r>
            <a:r>
              <a:rPr lang="en-IN" dirty="0"/>
              <a:t>.</a:t>
            </a:r>
          </a:p>
          <a:p>
            <a:pPr marL="457200" indent="-298450">
              <a:buFont typeface="Wingdings" panose="05000000000000000000" pitchFamily="2" charset="2"/>
              <a:buChar char="Ø"/>
            </a:pPr>
            <a:r>
              <a:rPr lang="en-IN" dirty="0"/>
              <a:t>We have to convert it into only one unit.</a:t>
            </a:r>
          </a:p>
          <a:p>
            <a:pPr marL="457200" indent="-298450">
              <a:buFont typeface="Wingdings" panose="05000000000000000000" pitchFamily="2" charset="2"/>
              <a:buChar char="Ø"/>
            </a:pPr>
            <a:r>
              <a:rPr lang="en-IN" dirty="0"/>
              <a:t>So we convert MB to KB. And remove visual impurities like ‘M’ and ‘K’.</a:t>
            </a:r>
          </a:p>
          <a:p>
            <a:pPr marL="457200" indent="-298450">
              <a:buFont typeface="Wingdings" panose="05000000000000000000" pitchFamily="2" charset="2"/>
              <a:buChar char="Ø"/>
            </a:pPr>
            <a:r>
              <a:rPr lang="en-IN" dirty="0"/>
              <a:t>And here we can see filter data output.</a:t>
            </a:r>
          </a:p>
        </p:txBody>
      </p:sp>
    </p:spTree>
    <p:extLst>
      <p:ext uri="{BB962C8B-B14F-4D97-AF65-F5344CB8AC3E}">
        <p14:creationId xmlns:p14="http://schemas.microsoft.com/office/powerpoint/2010/main" val="12059556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For price column:</a:t>
            </a:r>
          </a:p>
          <a:p>
            <a:pPr marL="457200" indent="-298450">
              <a:buFont typeface="Wingdings" panose="05000000000000000000" pitchFamily="2" charset="2"/>
              <a:buChar char="Ø"/>
            </a:pPr>
            <a:r>
              <a:rPr lang="en-US" dirty="0"/>
              <a:t>First find out unique values.</a:t>
            </a:r>
          </a:p>
          <a:p>
            <a:pPr marL="457200" indent="-298450">
              <a:buFont typeface="Wingdings" panose="05000000000000000000" pitchFamily="2" charset="2"/>
              <a:buChar char="Ø"/>
            </a:pPr>
            <a:r>
              <a:rPr lang="en-US" dirty="0"/>
              <a:t>Here we can see data type of price column is object.</a:t>
            </a:r>
          </a:p>
          <a:p>
            <a:pPr marL="457200" indent="-298450">
              <a:buFont typeface="Wingdings" panose="05000000000000000000" pitchFamily="2" charset="2"/>
              <a:buChar char="Ø"/>
            </a:pPr>
            <a:r>
              <a:rPr lang="en-US" dirty="0"/>
              <a:t>So we convert it into float.</a:t>
            </a:r>
          </a:p>
          <a:p>
            <a:pPr marL="457200" indent="-298450">
              <a:buFont typeface="Wingdings" panose="05000000000000000000" pitchFamily="2" charset="2"/>
              <a:buChar char="Ø"/>
            </a:pPr>
            <a:endParaRPr lang="en-IN" dirty="0"/>
          </a:p>
        </p:txBody>
      </p:sp>
    </p:spTree>
    <p:extLst>
      <p:ext uri="{BB962C8B-B14F-4D97-AF65-F5344CB8AC3E}">
        <p14:creationId xmlns:p14="http://schemas.microsoft.com/office/powerpoint/2010/main" val="42025407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For content ratting column:</a:t>
            </a:r>
          </a:p>
          <a:p>
            <a:pPr marL="457200" indent="-298450">
              <a:buFont typeface="Wingdings" panose="05000000000000000000" pitchFamily="2" charset="2"/>
              <a:buChar char="Ø"/>
            </a:pPr>
            <a:r>
              <a:rPr lang="en-IN" dirty="0"/>
              <a:t>First find value count of each type.</a:t>
            </a:r>
          </a:p>
          <a:p>
            <a:pPr marL="457200" indent="-298450">
              <a:buFont typeface="Wingdings" panose="05000000000000000000" pitchFamily="2" charset="2"/>
              <a:buChar char="Ø"/>
            </a:pPr>
            <a:r>
              <a:rPr lang="en-IN" dirty="0"/>
              <a:t>There is no null value in content rating column.</a:t>
            </a:r>
          </a:p>
          <a:p>
            <a:pPr marL="457200" indent="-298450">
              <a:buFont typeface="Wingdings" panose="05000000000000000000" pitchFamily="2" charset="2"/>
              <a:buChar char="Ø"/>
            </a:pPr>
            <a:r>
              <a:rPr lang="en-IN" dirty="0"/>
              <a:t>Here we can see there are two unrated apps.</a:t>
            </a:r>
          </a:p>
          <a:p>
            <a:pPr marL="457200" indent="-298450">
              <a:buFont typeface="Wingdings" panose="05000000000000000000" pitchFamily="2" charset="2"/>
              <a:buChar char="Ø"/>
            </a:pPr>
            <a:r>
              <a:rPr lang="en-IN" dirty="0"/>
              <a:t>So we will consider unrated app for everyone</a:t>
            </a:r>
          </a:p>
        </p:txBody>
      </p:sp>
    </p:spTree>
    <p:extLst>
      <p:ext uri="{BB962C8B-B14F-4D97-AF65-F5344CB8AC3E}">
        <p14:creationId xmlns:p14="http://schemas.microsoft.com/office/powerpoint/2010/main" val="6806718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For last update column:</a:t>
            </a:r>
          </a:p>
          <a:p>
            <a:pPr marL="457200" indent="-298450">
              <a:buFont typeface="Wingdings" panose="05000000000000000000" pitchFamily="2" charset="2"/>
              <a:buChar char="Ø"/>
            </a:pPr>
            <a:r>
              <a:rPr lang="en-IN" dirty="0"/>
              <a:t>Last update column is of object datatype.</a:t>
            </a:r>
          </a:p>
          <a:p>
            <a:pPr marL="457200" indent="-298450">
              <a:buFont typeface="Wingdings" panose="05000000000000000000" pitchFamily="2" charset="2"/>
              <a:buChar char="Ø"/>
            </a:pPr>
            <a:r>
              <a:rPr lang="en-IN" dirty="0"/>
              <a:t>So we convert it to datetime datatype which is correct datatype for this column.</a:t>
            </a:r>
          </a:p>
          <a:p>
            <a:pPr marL="457200" indent="-298450">
              <a:buFont typeface="Wingdings" panose="05000000000000000000" pitchFamily="2" charset="2"/>
              <a:buChar char="Ø"/>
            </a:pPr>
            <a:r>
              <a:rPr lang="en-IN" dirty="0"/>
              <a:t>For more specifications we separate month, day and year and store it in new column.</a:t>
            </a:r>
          </a:p>
        </p:txBody>
      </p:sp>
    </p:spTree>
    <p:extLst>
      <p:ext uri="{BB962C8B-B14F-4D97-AF65-F5344CB8AC3E}">
        <p14:creationId xmlns:p14="http://schemas.microsoft.com/office/powerpoint/2010/main" val="2208455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For user reviews </a:t>
            </a:r>
            <a:r>
              <a:rPr lang="en-US" dirty="0" err="1"/>
              <a:t>dataframe</a:t>
            </a:r>
            <a:r>
              <a:rPr lang="en-US" dirty="0"/>
              <a:t>:</a:t>
            </a:r>
          </a:p>
          <a:p>
            <a:pPr marL="457200" indent="-298450">
              <a:buFont typeface="Wingdings" panose="05000000000000000000" pitchFamily="2" charset="2"/>
              <a:buChar char="Ø"/>
            </a:pPr>
            <a:r>
              <a:rPr lang="en-IN" dirty="0"/>
              <a:t>Drop all rows having null values.</a:t>
            </a:r>
          </a:p>
          <a:p>
            <a:pPr marL="158750" indent="0">
              <a:buFont typeface="Wingdings" panose="05000000000000000000" pitchFamily="2" charset="2"/>
              <a:buNone/>
            </a:pPr>
            <a:endParaRPr lang="en-IN" dirty="0"/>
          </a:p>
          <a:p>
            <a:pPr marL="158750" indent="0">
              <a:buFont typeface="Wingdings" panose="05000000000000000000" pitchFamily="2" charset="2"/>
              <a:buNone/>
            </a:pPr>
            <a:r>
              <a:rPr lang="en-IN" dirty="0"/>
              <a:t>Describing numerical data:</a:t>
            </a:r>
          </a:p>
          <a:p>
            <a:pPr algn="just"/>
            <a:r>
              <a:rPr lang="en-IN" dirty="0" err="1">
                <a:ln w="0"/>
                <a:solidFill>
                  <a:schemeClr val="accent1"/>
                </a:solidFill>
                <a:effectLst>
                  <a:outerShdw blurRad="38100" dist="25400" dir="5400000" algn="ctr" rotWithShape="0">
                    <a:srgbClr val="6E747A">
                      <a:alpha val="43000"/>
                    </a:srgbClr>
                  </a:outerShdw>
                </a:effectLst>
              </a:rPr>
              <a:t>Sentiment_Subjectivity</a:t>
            </a:r>
            <a:r>
              <a:rPr lang="en-IN" dirty="0">
                <a:ln w="0"/>
                <a:solidFill>
                  <a:schemeClr val="accent1"/>
                </a:solidFill>
                <a:effectLst>
                  <a:outerShdw blurRad="38100" dist="25400" dir="5400000" algn="ctr" rotWithShape="0">
                    <a:srgbClr val="6E747A">
                      <a:alpha val="43000"/>
                    </a:srgbClr>
                  </a:outerShdw>
                </a:effectLst>
              </a:rPr>
              <a:t> is Between 0 to 1.</a:t>
            </a:r>
          </a:p>
          <a:p>
            <a:pPr marL="457200" marR="0" lvl="0" indent="-298450" algn="just"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dirty="0" err="1">
                <a:ln w="0"/>
                <a:solidFill>
                  <a:schemeClr val="accent1"/>
                </a:solidFill>
                <a:effectLst>
                  <a:outerShdw blurRad="38100" dist="25400" dir="5400000" algn="ctr" rotWithShape="0">
                    <a:srgbClr val="6E747A">
                      <a:alpha val="43000"/>
                    </a:srgbClr>
                  </a:outerShdw>
                </a:effectLst>
              </a:rPr>
              <a:t>Sentiment_Polarity</a:t>
            </a:r>
            <a:r>
              <a:rPr lang="en-IN" dirty="0">
                <a:ln w="0"/>
                <a:solidFill>
                  <a:schemeClr val="accent1"/>
                </a:solidFill>
                <a:effectLst>
                  <a:outerShdw blurRad="38100" dist="25400" dir="5400000" algn="ctr" rotWithShape="0">
                    <a:srgbClr val="6E747A">
                      <a:alpha val="43000"/>
                    </a:srgbClr>
                  </a:outerShdw>
                </a:effectLst>
              </a:rPr>
              <a:t> is Between -1 to 1</a:t>
            </a:r>
          </a:p>
        </p:txBody>
      </p:sp>
    </p:spTree>
    <p:extLst>
      <p:ext uri="{BB962C8B-B14F-4D97-AF65-F5344CB8AC3E}">
        <p14:creationId xmlns:p14="http://schemas.microsoft.com/office/powerpoint/2010/main" val="15946935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dirty="0"/>
              <a:t>Segregate Numerical and Categorical Variable is useful to do process fast and easily plotting</a:t>
            </a:r>
          </a:p>
          <a:p>
            <a:r>
              <a:rPr lang="en-IN" dirty="0"/>
              <a:t>Rating, reviews, size, installs, price, last update, last update day, last update month, last update year is numerical data.</a:t>
            </a:r>
          </a:p>
          <a:p>
            <a:r>
              <a:rPr lang="en-IN" dirty="0"/>
              <a:t>Apps, </a:t>
            </a:r>
            <a:r>
              <a:rPr lang="en-IN" dirty="0" err="1"/>
              <a:t>categary</a:t>
            </a:r>
            <a:r>
              <a:rPr lang="en-IN" dirty="0"/>
              <a:t>, type, content rating, genres, current </a:t>
            </a:r>
            <a:r>
              <a:rPr lang="en-IN" dirty="0" err="1"/>
              <a:t>ver</a:t>
            </a:r>
            <a:r>
              <a:rPr lang="en-IN" dirty="0"/>
              <a:t>, android </a:t>
            </a:r>
            <a:r>
              <a:rPr lang="en-IN" dirty="0" err="1"/>
              <a:t>ver</a:t>
            </a:r>
            <a:r>
              <a:rPr lang="en-IN" dirty="0"/>
              <a:t> is categorical data.</a:t>
            </a:r>
          </a:p>
        </p:txBody>
      </p:sp>
    </p:spTree>
    <p:extLst>
      <p:ext uri="{BB962C8B-B14F-4D97-AF65-F5344CB8AC3E}">
        <p14:creationId xmlns:p14="http://schemas.microsoft.com/office/powerpoint/2010/main" val="3229846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IN" dirty="0"/>
              <a:t>In today’ presentation content will be follows:</a:t>
            </a:r>
          </a:p>
          <a:p>
            <a:endParaRPr lang="en-IN" dirty="0"/>
          </a:p>
          <a:p>
            <a:r>
              <a:rPr lang="en-IN" dirty="0"/>
              <a:t>1. Introduction about google play store app.</a:t>
            </a:r>
          </a:p>
          <a:p>
            <a:r>
              <a:rPr lang="en-IN" dirty="0"/>
              <a:t>2. We will dive into the specific problem statement that we have, the our Data Analytic team have been focusing on it and will give some background as to why this is such a big problem.</a:t>
            </a:r>
          </a:p>
          <a:p>
            <a:r>
              <a:rPr lang="en-IN" dirty="0"/>
              <a:t>3. Two different Dataset provided for analysis. First is Play Store App Data and second one is User Reviews Data.</a:t>
            </a:r>
          </a:p>
          <a:p>
            <a:r>
              <a:rPr lang="en-IN" dirty="0"/>
              <a:t>4. Data processing Flowchart is all about the steps that I will follow high-level process to complete the task, so that you have complete clarity in how we tackle this kind of tasks.</a:t>
            </a:r>
          </a:p>
          <a:p>
            <a:r>
              <a:rPr lang="en-IN" dirty="0"/>
              <a:t>5. Importing important libraries for future analysis.</a:t>
            </a:r>
          </a:p>
          <a:p>
            <a:r>
              <a:rPr lang="en-IN" dirty="0"/>
              <a:t>6. Loading Data is mounting drive and reading csv file from google drive.</a:t>
            </a:r>
          </a:p>
          <a:p>
            <a:r>
              <a:rPr lang="en-IN" dirty="0"/>
              <a:t>7. Null values Imputation / Data Cleaning is removing duplicates, Visual Impurities, Null values.</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dirty="0"/>
              <a:t>8. Segregate Numerical and Categorical Variable is useful to do process fast and easily plotting</a:t>
            </a:r>
          </a:p>
          <a:p>
            <a:r>
              <a:rPr lang="en-IN" dirty="0"/>
              <a:t>9. I will go over all the important results and present them as a series of insights and visualizations from our analysis.</a:t>
            </a:r>
          </a:p>
          <a:p>
            <a:r>
              <a:rPr lang="en-IN" dirty="0"/>
              <a:t>Finally conclusion which is the morel of the story.</a:t>
            </a:r>
          </a:p>
        </p:txBody>
      </p:sp>
    </p:spTree>
    <p:extLst>
      <p:ext uri="{BB962C8B-B14F-4D97-AF65-F5344CB8AC3E}">
        <p14:creationId xmlns:p14="http://schemas.microsoft.com/office/powerpoint/2010/main" val="28848767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GB" dirty="0">
                <a:solidFill>
                  <a:schemeClr val="accent1">
                    <a:lumMod val="50000"/>
                  </a:schemeClr>
                </a:solidFill>
                <a:latin typeface="+mn-lt"/>
              </a:rPr>
              <a:t>Data Visualization is important for</a:t>
            </a:r>
          </a:p>
          <a:p>
            <a:r>
              <a:rPr lang="en-GB" b="0" i="1" dirty="0">
                <a:solidFill>
                  <a:schemeClr val="accent1">
                    <a:lumMod val="50000"/>
                  </a:schemeClr>
                </a:solidFill>
                <a:latin typeface="+mn-lt"/>
              </a:rPr>
              <a:t>Correlations in relationship</a:t>
            </a:r>
            <a:r>
              <a:rPr lang="en-GB" dirty="0">
                <a:solidFill>
                  <a:schemeClr val="accent1">
                    <a:lumMod val="50000"/>
                  </a:schemeClr>
                </a:solidFill>
                <a:latin typeface="+mn-lt"/>
              </a:rPr>
              <a:t> means to identify the correlations between the relationship of independent variables</a:t>
            </a:r>
            <a:r>
              <a:rPr lang="en-GB" dirty="0">
                <a:solidFill>
                  <a:srgbClr val="4A4E57"/>
                </a:solidFill>
                <a:latin typeface="+mn-lt"/>
              </a:rPr>
              <a:t>.</a:t>
            </a:r>
          </a:p>
          <a:p>
            <a:r>
              <a:rPr lang="en-GB" i="1" dirty="0">
                <a:solidFill>
                  <a:srgbClr val="4A4E57"/>
                </a:solidFill>
                <a:latin typeface="+mn-lt"/>
              </a:rPr>
              <a:t>Trend over time </a:t>
            </a:r>
            <a:r>
              <a:rPr lang="en-GB" i="0" dirty="0">
                <a:solidFill>
                  <a:srgbClr val="4A4E57"/>
                </a:solidFill>
                <a:latin typeface="+mn-lt"/>
              </a:rPr>
              <a:t>is</a:t>
            </a:r>
            <a:r>
              <a:rPr lang="en-GB" i="1" dirty="0">
                <a:solidFill>
                  <a:schemeClr val="accent4">
                    <a:lumMod val="50000"/>
                  </a:schemeClr>
                </a:solidFill>
                <a:latin typeface="+mn-lt"/>
              </a:rPr>
              <a:t> </a:t>
            </a:r>
            <a:r>
              <a:rPr lang="en-GB" dirty="0">
                <a:solidFill>
                  <a:schemeClr val="accent4">
                    <a:lumMod val="50000"/>
                  </a:schemeClr>
                </a:solidFill>
                <a:latin typeface="+mn-lt"/>
              </a:rPr>
              <a:t>impossible to make predictions without having the necessary information from the past and present.</a:t>
            </a:r>
          </a:p>
          <a:p>
            <a:r>
              <a:rPr lang="en-GB" i="1" dirty="0">
                <a:solidFill>
                  <a:srgbClr val="4A4E57"/>
                </a:solidFill>
                <a:latin typeface="+mn-lt"/>
              </a:rPr>
              <a:t>Frequency </a:t>
            </a:r>
            <a:r>
              <a:rPr lang="en-GB" dirty="0">
                <a:solidFill>
                  <a:srgbClr val="4A4E57"/>
                </a:solidFill>
                <a:latin typeface="+mn-lt"/>
              </a:rPr>
              <a:t>is used to </a:t>
            </a:r>
            <a:r>
              <a:rPr lang="en-GB" dirty="0">
                <a:solidFill>
                  <a:schemeClr val="accent4">
                    <a:lumMod val="50000"/>
                  </a:schemeClr>
                </a:solidFill>
                <a:latin typeface="+mn-lt"/>
              </a:rPr>
              <a:t>examining the rate, or how often, customers purchase and when they buy gives us a better feel for how potential new customers </a:t>
            </a:r>
            <a:endParaRPr lang="en-GB" b="1" dirty="0">
              <a:solidFill>
                <a:schemeClr val="accent4">
                  <a:lumMod val="50000"/>
                </a:schemeClr>
              </a:solidFill>
              <a:latin typeface="+mn-lt"/>
            </a:endParaRPr>
          </a:p>
          <a:p>
            <a:r>
              <a:rPr lang="en-GB" i="1" dirty="0">
                <a:solidFill>
                  <a:srgbClr val="4A4E57"/>
                </a:solidFill>
                <a:latin typeface="+mn-lt"/>
              </a:rPr>
              <a:t>Examine the market </a:t>
            </a:r>
            <a:r>
              <a:rPr lang="en-GB" dirty="0">
                <a:solidFill>
                  <a:srgbClr val="4A4E57"/>
                </a:solidFill>
                <a:latin typeface="+mn-lt"/>
              </a:rPr>
              <a:t>is nothing but </a:t>
            </a:r>
            <a:r>
              <a:rPr lang="en-GB" dirty="0">
                <a:solidFill>
                  <a:schemeClr val="accent4">
                    <a:lumMod val="50000"/>
                  </a:schemeClr>
                </a:solidFill>
                <a:latin typeface="+mn-lt"/>
              </a:rPr>
              <a:t>which audiences to focus your attention on and which ones to stay away from</a:t>
            </a:r>
            <a:r>
              <a:rPr lang="en-GB" dirty="0">
                <a:solidFill>
                  <a:srgbClr val="4A4E57"/>
                </a:solidFill>
                <a:latin typeface="+mn-lt"/>
              </a:rPr>
              <a:t>. </a:t>
            </a:r>
          </a:p>
          <a:p>
            <a:r>
              <a:rPr lang="en-GB" i="1" dirty="0">
                <a:solidFill>
                  <a:schemeClr val="accent4">
                    <a:lumMod val="50000"/>
                  </a:schemeClr>
                </a:solidFill>
                <a:latin typeface="+mn-lt"/>
              </a:rPr>
              <a:t>Risk and rewards </a:t>
            </a:r>
            <a:r>
              <a:rPr lang="en-GB" dirty="0">
                <a:solidFill>
                  <a:schemeClr val="accent4">
                    <a:lumMod val="50000"/>
                  </a:schemeClr>
                </a:solidFill>
                <a:latin typeface="+mn-lt"/>
              </a:rPr>
              <a:t>is without data visualization, we must interpret complicated spreadsheets and numbers</a:t>
            </a:r>
            <a:r>
              <a:rPr lang="en-GB" dirty="0">
                <a:solidFill>
                  <a:srgbClr val="4A4E57"/>
                </a:solidFill>
                <a:latin typeface="+mn-lt"/>
              </a:rPr>
              <a:t>.</a:t>
            </a:r>
          </a:p>
          <a:p>
            <a:r>
              <a:rPr lang="en-GB" i="1" dirty="0">
                <a:solidFill>
                  <a:schemeClr val="accent4">
                    <a:lumMod val="50000"/>
                  </a:schemeClr>
                </a:solidFill>
                <a:latin typeface="+mn-lt"/>
              </a:rPr>
              <a:t>Reacting to the market</a:t>
            </a:r>
            <a:r>
              <a:rPr lang="en-GB" dirty="0">
                <a:solidFill>
                  <a:schemeClr val="accent4">
                    <a:lumMod val="50000"/>
                  </a:schemeClr>
                </a:solidFill>
                <a:latin typeface="+mn-lt"/>
              </a:rPr>
              <a:t> is the ability to obtain information quickly and easily with data displayed clearly on a functional dashboard allows businesses to act and respond to findings swiftly.</a:t>
            </a:r>
            <a:endParaRPr lang="en-IN" b="1" dirty="0"/>
          </a:p>
        </p:txBody>
      </p:sp>
    </p:spTree>
    <p:extLst>
      <p:ext uri="{BB962C8B-B14F-4D97-AF65-F5344CB8AC3E}">
        <p14:creationId xmlns:p14="http://schemas.microsoft.com/office/powerpoint/2010/main" val="9376902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100" b="0" i="0" u="none" strike="noStrike" cap="none" dirty="0">
                <a:solidFill>
                  <a:srgbClr val="000000"/>
                </a:solidFill>
                <a:latin typeface="Arial"/>
                <a:ea typeface="Arial"/>
                <a:cs typeface="Arial"/>
                <a:sym typeface="Arial"/>
              </a:rPr>
              <a:t> Now we'll get into the fun part. We will try different visualization techniques to understand the life all characters.</a:t>
            </a:r>
          </a:p>
          <a:p>
            <a:pPr marL="158750" indent="0">
              <a:buNone/>
            </a:pPr>
            <a:endParaRPr lang="en-US" dirty="0"/>
          </a:p>
          <a:p>
            <a:pPr marL="158750" indent="0">
              <a:buNone/>
            </a:pPr>
            <a:r>
              <a:rPr lang="en-US" dirty="0"/>
              <a:t>From pie chart we can say, android 4.0 and above versions supported app ratio is very higher and more than 60% apps support </a:t>
            </a:r>
            <a:r>
              <a:rPr lang="en-US" dirty="0" err="1"/>
              <a:t>on;y</a:t>
            </a:r>
            <a:r>
              <a:rPr lang="en-US" dirty="0"/>
              <a:t> on 4.0 and </a:t>
            </a:r>
            <a:r>
              <a:rPr lang="en-US" dirty="0" err="1"/>
              <a:t>avove</a:t>
            </a:r>
            <a:r>
              <a:rPr lang="en-US" dirty="0"/>
              <a:t> versions.</a:t>
            </a:r>
          </a:p>
          <a:p>
            <a:pPr marL="158750" indent="0">
              <a:buNone/>
            </a:pPr>
            <a:endParaRPr lang="en-IN" dirty="0"/>
          </a:p>
          <a:p>
            <a:pPr marL="158750" indent="0">
              <a:buNone/>
            </a:pPr>
            <a:r>
              <a:rPr lang="en-IN" dirty="0"/>
              <a:t>This pie chart is  1. Helpful to develop apps and minimum criteria</a:t>
            </a:r>
          </a:p>
          <a:p>
            <a:pPr marL="158750" indent="0">
              <a:buNone/>
            </a:pPr>
            <a:r>
              <a:rPr lang="en-IN" dirty="0"/>
              <a:t>                           2. Find out outdate versions of apps  </a:t>
            </a:r>
          </a:p>
          <a:p>
            <a:pPr marL="158750" indent="0">
              <a:buNone/>
            </a:pPr>
            <a:r>
              <a:rPr lang="en-IN" dirty="0"/>
              <a:t>                           3. Identify detail about new trend version contribution</a:t>
            </a:r>
          </a:p>
          <a:p>
            <a:pPr marL="158750" indent="0">
              <a:buNone/>
            </a:pPr>
            <a:endParaRPr lang="en-IN" dirty="0"/>
          </a:p>
        </p:txBody>
      </p:sp>
    </p:spTree>
    <p:extLst>
      <p:ext uri="{BB962C8B-B14F-4D97-AF65-F5344CB8AC3E}">
        <p14:creationId xmlns:p14="http://schemas.microsoft.com/office/powerpoint/2010/main" val="17626754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now we are focusing top 10 categories.</a:t>
            </a:r>
          </a:p>
          <a:p>
            <a:r>
              <a:rPr lang="en-US" dirty="0"/>
              <a:t>Top five categories are Family, Game, Tools, Business, Medical.</a:t>
            </a:r>
          </a:p>
          <a:p>
            <a:pPr marL="342900" indent="-342900">
              <a:buAutoNum type="arabicPeriod"/>
            </a:pPr>
            <a:r>
              <a:rPr lang="en-US" dirty="0"/>
              <a:t>This graph is 1. </a:t>
            </a:r>
            <a:r>
              <a:rPr lang="en-IN" dirty="0"/>
              <a:t>Helpful in identifying the common categories of app.</a:t>
            </a:r>
          </a:p>
          <a:p>
            <a:pPr marL="0" indent="0">
              <a:buNone/>
            </a:pPr>
            <a:r>
              <a:rPr lang="en-IN" dirty="0"/>
              <a:t>                               2. Able to find the least number of apps available category wise. </a:t>
            </a:r>
          </a:p>
          <a:p>
            <a:pPr marL="0" indent="0">
              <a:buNone/>
            </a:pPr>
            <a:r>
              <a:rPr lang="en-IN" dirty="0"/>
              <a:t>                               3. Each categories' contribution.</a:t>
            </a:r>
          </a:p>
          <a:p>
            <a:endParaRPr lang="en-IN" dirty="0"/>
          </a:p>
        </p:txBody>
      </p:sp>
    </p:spTree>
    <p:extLst>
      <p:ext uri="{BB962C8B-B14F-4D97-AF65-F5344CB8AC3E}">
        <p14:creationId xmlns:p14="http://schemas.microsoft.com/office/powerpoint/2010/main" val="19010594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Top five genres are Tools, Entertainment, Education, Business and Medical.</a:t>
            </a:r>
          </a:p>
          <a:p>
            <a:r>
              <a:rPr lang="en-US" dirty="0"/>
              <a:t>This graph is    1. Helpful in identifying top 10 genres in play store.</a:t>
            </a:r>
          </a:p>
          <a:p>
            <a:pPr marL="158750" indent="0">
              <a:buNone/>
            </a:pPr>
            <a:r>
              <a:rPr lang="en-US" dirty="0"/>
              <a:t>                                 2. To find most contributed genres.</a:t>
            </a:r>
            <a:endParaRPr lang="en-IN" dirty="0"/>
          </a:p>
        </p:txBody>
      </p:sp>
    </p:spTree>
    <p:extLst>
      <p:ext uri="{BB962C8B-B14F-4D97-AF65-F5344CB8AC3E}">
        <p14:creationId xmlns:p14="http://schemas.microsoft.com/office/powerpoint/2010/main" val="42912011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SzPct val="110000"/>
              <a:buFont typeface="Arial" panose="020B0604020202020204" pitchFamily="34" charset="0"/>
              <a:buNone/>
            </a:pPr>
            <a:r>
              <a:rPr lang="en-US" sz="1100" b="0" i="0" u="none" strike="noStrike" cap="none" dirty="0">
                <a:solidFill>
                  <a:srgbClr val="000000"/>
                </a:solidFill>
                <a:latin typeface="Arial"/>
                <a:ea typeface="Arial"/>
                <a:cs typeface="Arial"/>
                <a:sym typeface="Arial"/>
              </a:rPr>
              <a:t>Plot histogram for most frequent rating on play store app.</a:t>
            </a:r>
          </a:p>
          <a:p>
            <a:r>
              <a:rPr lang="en-US" sz="1100" b="0" i="0" u="none" strike="noStrike" cap="none" dirty="0">
                <a:solidFill>
                  <a:srgbClr val="000000"/>
                </a:solidFill>
                <a:latin typeface="Arial"/>
                <a:ea typeface="Arial"/>
                <a:cs typeface="Arial"/>
                <a:sym typeface="Arial"/>
              </a:rPr>
              <a:t>From our research, we found that the average volume of ratings across all app categories is between 4-4.5.</a:t>
            </a:r>
          </a:p>
          <a:p>
            <a:r>
              <a:rPr lang="en-US" sz="1100" b="0" i="0" u="none" strike="noStrike" cap="none" dirty="0">
                <a:solidFill>
                  <a:srgbClr val="000000"/>
                </a:solidFill>
                <a:latin typeface="Arial"/>
                <a:ea typeface="Arial"/>
                <a:cs typeface="Arial"/>
                <a:sym typeface="Arial"/>
              </a:rPr>
              <a:t>The histogram plot is skewed to the left indicating that the majority of the apps are highly rated with only a few exceptions in the low-rated apps</a:t>
            </a:r>
            <a:endParaRPr lang="en-IN" dirty="0"/>
          </a:p>
        </p:txBody>
      </p:sp>
    </p:spTree>
    <p:extLst>
      <p:ext uri="{BB962C8B-B14F-4D97-AF65-F5344CB8AC3E}">
        <p14:creationId xmlns:p14="http://schemas.microsoft.com/office/powerpoint/2010/main" val="38831776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Near about 93% of apps are free. </a:t>
            </a:r>
          </a:p>
          <a:p>
            <a:r>
              <a:rPr lang="en-US" dirty="0"/>
              <a:t>And 7% of apps are paid.</a:t>
            </a:r>
            <a:endParaRPr lang="en-IN" dirty="0"/>
          </a:p>
        </p:txBody>
      </p:sp>
    </p:spTree>
    <p:extLst>
      <p:ext uri="{BB962C8B-B14F-4D97-AF65-F5344CB8AC3E}">
        <p14:creationId xmlns:p14="http://schemas.microsoft.com/office/powerpoint/2010/main" val="11833554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During 2017-18 more number of apps are updated. </a:t>
            </a:r>
          </a:p>
          <a:p>
            <a:r>
              <a:rPr lang="en-US" dirty="0"/>
              <a:t>And from graph we can say it is increasing graph because apps updating rate is increases per year.</a:t>
            </a:r>
            <a:endParaRPr lang="en-IN" dirty="0"/>
          </a:p>
        </p:txBody>
      </p:sp>
    </p:spTree>
    <p:extLst>
      <p:ext uri="{BB962C8B-B14F-4D97-AF65-F5344CB8AC3E}">
        <p14:creationId xmlns:p14="http://schemas.microsoft.com/office/powerpoint/2010/main" val="12212249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Bar chart for age wise free and paid apps </a:t>
            </a:r>
            <a:r>
              <a:rPr lang="en-US" dirty="0" err="1"/>
              <a:t>userd</a:t>
            </a:r>
            <a:r>
              <a:rPr lang="en-US" dirty="0"/>
              <a:t> detail.</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dirty="0"/>
              <a:t>After ‘Everyone’ , ‘Teen’ are the max no. of user of the paid and free apps</a:t>
            </a:r>
          </a:p>
          <a:p>
            <a:r>
              <a:rPr lang="en-US" dirty="0"/>
              <a:t>For everyone users use 7246 free apps and 653 paid apps.</a:t>
            </a:r>
            <a:endParaRPr lang="en-IN" dirty="0"/>
          </a:p>
        </p:txBody>
      </p:sp>
    </p:spTree>
    <p:extLst>
      <p:ext uri="{BB962C8B-B14F-4D97-AF65-F5344CB8AC3E}">
        <p14:creationId xmlns:p14="http://schemas.microsoft.com/office/powerpoint/2010/main" val="22890929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latin typeface="Arial"/>
                <a:ea typeface="Arial"/>
                <a:cs typeface="Arial"/>
                <a:sym typeface="Arial"/>
              </a:rPr>
              <a:t>From the above histogram, it can be concluded that maximum number of applications present in the dataset are of small size.</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IN" dirty="0"/>
              <a:t>0-20MB size apps are most in play store.</a:t>
            </a:r>
          </a:p>
        </p:txBody>
      </p:sp>
    </p:spTree>
    <p:extLst>
      <p:ext uri="{BB962C8B-B14F-4D97-AF65-F5344CB8AC3E}">
        <p14:creationId xmlns:p14="http://schemas.microsoft.com/office/powerpoint/2010/main" val="39455138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b="0" i="0" u="none" strike="noStrike" cap="none" dirty="0">
                <a:solidFill>
                  <a:srgbClr val="000000"/>
                </a:solidFill>
                <a:latin typeface="Arial"/>
                <a:ea typeface="Arial"/>
                <a:cs typeface="Arial"/>
                <a:sym typeface="Arial"/>
              </a:rPr>
              <a:t>sentiments give us an idea about the emotions of the users whether it's positive, negative or neutral</a:t>
            </a:r>
          </a:p>
          <a:p>
            <a:r>
              <a:rPr lang="en-US" sz="1100" b="0" i="0" u="none" strike="noStrike" cap="none" dirty="0">
                <a:solidFill>
                  <a:srgbClr val="000000"/>
                </a:solidFill>
                <a:latin typeface="Arial"/>
                <a:ea typeface="Arial"/>
                <a:cs typeface="Arial"/>
                <a:sym typeface="Arial"/>
              </a:rPr>
              <a:t>As is clear from the pie charts there are 63.03 % of Positive sentiments,</a:t>
            </a:r>
          </a:p>
          <a:p>
            <a:pPr marL="158750" indent="0">
              <a:buNone/>
            </a:pPr>
            <a:r>
              <a:rPr lang="en-US" sz="1100" b="0" i="0" u="none" strike="noStrike" cap="none" dirty="0">
                <a:solidFill>
                  <a:srgbClr val="000000"/>
                </a:solidFill>
                <a:latin typeface="Arial"/>
                <a:ea typeface="Arial"/>
                <a:cs typeface="Arial"/>
                <a:sym typeface="Arial"/>
              </a:rPr>
              <a:t>        21.28% of Negative sentiments and</a:t>
            </a:r>
          </a:p>
          <a:p>
            <a:pPr marL="158750" indent="0">
              <a:buNone/>
            </a:pPr>
            <a:r>
              <a:rPr lang="en-US" sz="1100" b="0" i="0" u="none" strike="noStrike" cap="none" dirty="0">
                <a:solidFill>
                  <a:srgbClr val="000000"/>
                </a:solidFill>
                <a:latin typeface="Arial"/>
                <a:ea typeface="Arial"/>
                <a:cs typeface="Arial"/>
                <a:sym typeface="Arial"/>
              </a:rPr>
              <a:t>       14.68% neutral sentiments</a:t>
            </a:r>
            <a:endParaRPr lang="en-IN" dirty="0"/>
          </a:p>
        </p:txBody>
      </p:sp>
    </p:spTree>
    <p:extLst>
      <p:ext uri="{BB962C8B-B14F-4D97-AF65-F5344CB8AC3E}">
        <p14:creationId xmlns:p14="http://schemas.microsoft.com/office/powerpoint/2010/main" val="12889661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Mobile apps are everywhere.</a:t>
            </a:r>
          </a:p>
          <a:p>
            <a:r>
              <a:rPr lang="en-GB" dirty="0"/>
              <a:t>The Play Store apps data has huge potential to dive app-making businesses to success. Actionable insights can be drawn for developers to work on and capture the Android market</a:t>
            </a:r>
          </a:p>
          <a:p>
            <a:r>
              <a:rPr lang="en-GB" dirty="0"/>
              <a:t>Taking into account billion of Android users worldwide, mining this data has the potential to reveal user behaviours and trends in the whole global scope.</a:t>
            </a:r>
          </a:p>
          <a:p>
            <a:r>
              <a:rPr lang="en-US" sz="1100" b="0" i="0" u="none" strike="noStrike" cap="none" dirty="0">
                <a:solidFill>
                  <a:srgbClr val="000000"/>
                </a:solidFill>
                <a:latin typeface="Arial"/>
                <a:ea typeface="Arial"/>
                <a:cs typeface="Arial"/>
                <a:sym typeface="Arial"/>
              </a:rPr>
              <a:t>In this notebook, we will do a comprehensive analysis of the Android app market by comparing over ten thousand apps in Google play</a:t>
            </a:r>
            <a:r>
              <a:rPr lang="en-US" sz="1100" dirty="0">
                <a:solidFill>
                  <a:srgbClr val="000000"/>
                </a:solidFill>
                <a:latin typeface="Arial"/>
                <a:ea typeface="Arial"/>
              </a:rPr>
              <a:t> </a:t>
            </a:r>
            <a:r>
              <a:rPr lang="en-US" sz="1100" b="0" i="0" u="none" strike="noStrike" cap="none" dirty="0">
                <a:solidFill>
                  <a:srgbClr val="000000"/>
                </a:solidFill>
                <a:latin typeface="Arial"/>
                <a:ea typeface="Arial"/>
                <a:cs typeface="Arial"/>
                <a:sym typeface="Arial"/>
              </a:rPr>
              <a:t>store  across different categories.</a:t>
            </a:r>
            <a:endParaRPr lang="en-IN" dirty="0"/>
          </a:p>
        </p:txBody>
      </p:sp>
    </p:spTree>
    <p:extLst>
      <p:ext uri="{BB962C8B-B14F-4D97-AF65-F5344CB8AC3E}">
        <p14:creationId xmlns:p14="http://schemas.microsoft.com/office/powerpoint/2010/main" val="28219219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85750" indent="-285750" algn="just">
              <a:buFont typeface="Arial" panose="020B0604020202020204" pitchFamily="34" charset="0"/>
              <a:buChar char="•"/>
            </a:pPr>
            <a:r>
              <a:rPr lang="en-US" dirty="0"/>
              <a:t>Here we can see </a:t>
            </a:r>
            <a:r>
              <a:rPr lang="en-IN" dirty="0"/>
              <a:t>most of the paid apps has a price range under $100.</a:t>
            </a:r>
          </a:p>
          <a:p>
            <a:pPr marL="285750" indent="-285750" algn="just">
              <a:buFont typeface="Arial" panose="020B0604020202020204" pitchFamily="34" charset="0"/>
              <a:buChar char="•"/>
            </a:pPr>
            <a:r>
              <a:rPr lang="en-IN" dirty="0"/>
              <a:t>Most of medical and family categorical apps are paid.</a:t>
            </a:r>
          </a:p>
          <a:p>
            <a:pPr marL="285750" indent="-285750" algn="just">
              <a:buFont typeface="Arial" panose="020B0604020202020204" pitchFamily="34" charset="0"/>
              <a:buChar char="•"/>
            </a:pPr>
            <a:endParaRPr lang="en-IN" dirty="0"/>
          </a:p>
          <a:p>
            <a:pPr marL="285750" indent="-285750" algn="just">
              <a:buFont typeface="Arial" panose="020B0604020202020204" pitchFamily="34" charset="0"/>
              <a:buChar char="•"/>
            </a:pPr>
            <a:endParaRPr lang="en-IN" dirty="0"/>
          </a:p>
          <a:p>
            <a:endParaRPr lang="en-IN" dirty="0"/>
          </a:p>
        </p:txBody>
      </p:sp>
    </p:spTree>
    <p:extLst>
      <p:ext uri="{BB962C8B-B14F-4D97-AF65-F5344CB8AC3E}">
        <p14:creationId xmlns:p14="http://schemas.microsoft.com/office/powerpoint/2010/main" val="30061755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Family category is most popular category and has more positive feedback.</a:t>
            </a:r>
          </a:p>
          <a:p>
            <a:r>
              <a:rPr lang="en-US" dirty="0"/>
              <a:t>After family category game and tool category has more positive feedback.</a:t>
            </a:r>
            <a:endParaRPr lang="en-IN" dirty="0"/>
          </a:p>
        </p:txBody>
      </p:sp>
    </p:spTree>
    <p:extLst>
      <p:ext uri="{BB962C8B-B14F-4D97-AF65-F5344CB8AC3E}">
        <p14:creationId xmlns:p14="http://schemas.microsoft.com/office/powerpoint/2010/main" val="23476786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Violin plot for sentiment polarity relation with paid and free app.</a:t>
            </a:r>
          </a:p>
          <a:p>
            <a:r>
              <a:rPr lang="en-US" dirty="0"/>
              <a:t>Sentiment polarity for free and paid app is between –1 to 1.</a:t>
            </a:r>
          </a:p>
          <a:p>
            <a:r>
              <a:rPr lang="en-US" sz="1100" b="0" i="0" u="none" strike="noStrike" cap="none" dirty="0">
                <a:solidFill>
                  <a:srgbClr val="000000"/>
                </a:solidFill>
                <a:latin typeface="Arial"/>
                <a:ea typeface="Arial"/>
                <a:cs typeface="Arial"/>
                <a:sym typeface="Arial"/>
              </a:rPr>
              <a:t>From our research, we found that the average volume of sentiment around 0.0 for free and paid apps. </a:t>
            </a:r>
            <a:endParaRPr lang="en-IN" dirty="0"/>
          </a:p>
        </p:txBody>
      </p:sp>
    </p:spTree>
    <p:extLst>
      <p:ext uri="{BB962C8B-B14F-4D97-AF65-F5344CB8AC3E}">
        <p14:creationId xmlns:p14="http://schemas.microsoft.com/office/powerpoint/2010/main" val="41840441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latin typeface="Arial"/>
                <a:ea typeface="Arial"/>
                <a:cs typeface="Arial"/>
                <a:sym typeface="Arial"/>
              </a:rPr>
              <a:t>From our research, we found that the average volume of sentiment across all content rating is between -0.50 to 0.75</a:t>
            </a:r>
          </a:p>
          <a:p>
            <a:r>
              <a:rPr lang="en-US" sz="1100" b="0" i="0" u="none" strike="noStrike" cap="none" dirty="0">
                <a:solidFill>
                  <a:srgbClr val="000000"/>
                </a:solidFill>
                <a:latin typeface="Arial"/>
                <a:ea typeface="Arial"/>
                <a:cs typeface="Arial"/>
                <a:sym typeface="Arial"/>
              </a:rPr>
              <a:t>For adult density of sentiment polarity is very low and for everyone density of sentiment polarity is high.</a:t>
            </a:r>
            <a:endParaRPr lang="en-IN" dirty="0"/>
          </a:p>
        </p:txBody>
      </p:sp>
    </p:spTree>
    <p:extLst>
      <p:ext uri="{BB962C8B-B14F-4D97-AF65-F5344CB8AC3E}">
        <p14:creationId xmlns:p14="http://schemas.microsoft.com/office/powerpoint/2010/main" val="22792522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density of sentiment subjectivity for family, games and tools category is high.</a:t>
            </a:r>
          </a:p>
          <a:p>
            <a:r>
              <a:rPr lang="en-US" dirty="0"/>
              <a:t>Sentiment subjectivity for all categories is between 0 to 1.</a:t>
            </a:r>
            <a:endParaRPr lang="en-IN" dirty="0"/>
          </a:p>
        </p:txBody>
      </p:sp>
    </p:spTree>
    <p:extLst>
      <p:ext uri="{BB962C8B-B14F-4D97-AF65-F5344CB8AC3E}">
        <p14:creationId xmlns:p14="http://schemas.microsoft.com/office/powerpoint/2010/main" val="7527528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100" b="0" i="0" u="none" strike="noStrike" cap="none" dirty="0">
                <a:solidFill>
                  <a:srgbClr val="000000"/>
                </a:solidFill>
                <a:latin typeface="Arial"/>
                <a:ea typeface="Arial"/>
                <a:cs typeface="Arial"/>
                <a:sym typeface="Arial"/>
              </a:rPr>
              <a:t>This is the end of our story. In this, we have seen</a:t>
            </a:r>
          </a:p>
          <a:p>
            <a:endParaRPr lang="en-US" sz="1100" b="0" i="0" u="none" strike="noStrike" cap="none" dirty="0">
              <a:solidFill>
                <a:srgbClr val="000000"/>
              </a:solidFill>
              <a:latin typeface="Arial"/>
              <a:cs typeface="Arial"/>
              <a:sym typeface="Arial"/>
            </a:endParaRPr>
          </a:p>
          <a:p>
            <a:pPr marL="158750" indent="0">
              <a:buNone/>
            </a:pPr>
            <a:r>
              <a:rPr lang="en-US" sz="1100" b="0" i="0" u="none" strike="noStrike" cap="none" dirty="0">
                <a:solidFill>
                  <a:srgbClr val="000000"/>
                </a:solidFill>
                <a:latin typeface="Arial"/>
                <a:ea typeface="Arial"/>
                <a:cs typeface="Arial"/>
                <a:sym typeface="Arial"/>
              </a:rPr>
              <a:t>How visualizations make anything interesting.</a:t>
            </a:r>
          </a:p>
          <a:p>
            <a:pPr marL="158750" indent="0">
              <a:buNone/>
            </a:pPr>
            <a:r>
              <a:rPr lang="en-US" sz="1100" b="0" i="0" u="none" strike="noStrike" cap="none" dirty="0">
                <a:solidFill>
                  <a:srgbClr val="000000"/>
                </a:solidFill>
                <a:latin typeface="Arial"/>
                <a:ea typeface="Arial"/>
                <a:cs typeface="Arial"/>
                <a:sym typeface="Arial"/>
              </a:rPr>
              <a:t>There's a hell lot of competition in Android market.</a:t>
            </a:r>
            <a:endParaRPr lang="en-US" sz="1100" b="0" i="0" u="none" strike="noStrike" cap="none" dirty="0">
              <a:solidFill>
                <a:srgbClr val="000000"/>
              </a:solidFill>
              <a:latin typeface="Arial"/>
              <a:cs typeface="Arial"/>
              <a:sym typeface="Arial"/>
            </a:endParaRPr>
          </a:p>
          <a:p>
            <a:pPr marL="158750" indent="0">
              <a:buNone/>
            </a:pPr>
            <a:r>
              <a:rPr lang="en-IN" b="1" dirty="0"/>
              <a:t>Thank you.</a:t>
            </a:r>
          </a:p>
        </p:txBody>
      </p:sp>
    </p:spTree>
    <p:extLst>
      <p:ext uri="{BB962C8B-B14F-4D97-AF65-F5344CB8AC3E}">
        <p14:creationId xmlns:p14="http://schemas.microsoft.com/office/powerpoint/2010/main" val="2047400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ct val="110000"/>
              <a:buFont typeface="Arial"/>
              <a:buChar char="●"/>
              <a:tabLst/>
              <a:defRPr/>
            </a:pPr>
            <a:r>
              <a:rPr lang="en-US" dirty="0"/>
              <a:t>We have conducted an analysis of play</a:t>
            </a:r>
            <a:r>
              <a:rPr lang="en-US" baseline="0" dirty="0"/>
              <a:t> store </a:t>
            </a:r>
            <a:r>
              <a:rPr lang="en-US" dirty="0"/>
              <a:t>data to find insights of content.</a:t>
            </a:r>
          </a:p>
        </p:txBody>
      </p:sp>
    </p:spTree>
    <p:extLst>
      <p:ext uri="{BB962C8B-B14F-4D97-AF65-F5344CB8AC3E}">
        <p14:creationId xmlns:p14="http://schemas.microsoft.com/office/powerpoint/2010/main" val="1888590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Alma Better provided two datasets for analysis.</a:t>
            </a:r>
          </a:p>
          <a:p>
            <a:r>
              <a:rPr lang="en-US" dirty="0"/>
              <a:t>First one is Play Store Data.csv : There are 13 features that describe a given app.</a:t>
            </a:r>
          </a:p>
          <a:p>
            <a:r>
              <a:rPr lang="en-US" dirty="0"/>
              <a:t>Second one is User review.csv</a:t>
            </a:r>
            <a:endParaRPr lang="en-IN" dirty="0"/>
          </a:p>
          <a:p>
            <a:endParaRPr lang="en-US" dirty="0"/>
          </a:p>
        </p:txBody>
      </p:sp>
    </p:spTree>
    <p:extLst>
      <p:ext uri="{BB962C8B-B14F-4D97-AF65-F5344CB8AC3E}">
        <p14:creationId xmlns:p14="http://schemas.microsoft.com/office/powerpoint/2010/main" val="270261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User Reviews.csv contains 100 reviews for each app.</a:t>
            </a: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dirty="0"/>
              <a:t>Clearly with such grand scale of data  with such vast amounts of Rows and Columns comes with a lot  challenges that makes this project more interesting.</a:t>
            </a:r>
          </a:p>
          <a:p>
            <a:endParaRPr lang="en-IN" dirty="0"/>
          </a:p>
        </p:txBody>
      </p:sp>
    </p:spTree>
    <p:extLst>
      <p:ext uri="{BB962C8B-B14F-4D97-AF65-F5344CB8AC3E}">
        <p14:creationId xmlns:p14="http://schemas.microsoft.com/office/powerpoint/2010/main" val="1604788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Data Processing flowchart shows, how did we tackle the problem?</a:t>
            </a:r>
            <a:endParaRPr lang="en-IN" dirty="0"/>
          </a:p>
          <a:p>
            <a:r>
              <a:rPr lang="en-IN" dirty="0"/>
              <a:t>The key to success of any data project is to understand the data in detail. So, we import important libraries and load </a:t>
            </a:r>
            <a:r>
              <a:rPr lang="en-IN" dirty="0" err="1"/>
              <a:t>DataFrame</a:t>
            </a:r>
            <a:r>
              <a:rPr lang="en-IN" dirty="0"/>
              <a:t> for Data Understanding. </a:t>
            </a:r>
          </a:p>
          <a:p>
            <a:r>
              <a:rPr lang="en-US" dirty="0"/>
              <a:t>Data cleaning is one of the most essential subtask of any data science project. For that we drop duplicate entries, remove visual impurities like $, +, M, k from Price, Install and Size columns respectively.</a:t>
            </a:r>
          </a:p>
          <a:p>
            <a:r>
              <a:rPr lang="en-US" dirty="0"/>
              <a:t>We find unique values, Null count and datatype for Data Filtering purpose.</a:t>
            </a:r>
          </a:p>
          <a:p>
            <a:r>
              <a:rPr lang="en-US" dirty="0"/>
              <a:t>Segregation of numerical and categorical data for fast and easily </a:t>
            </a:r>
            <a:r>
              <a:rPr lang="en-US" dirty="0" err="1"/>
              <a:t>ploting</a:t>
            </a:r>
            <a:r>
              <a:rPr lang="en-US" dirty="0"/>
              <a:t>.</a:t>
            </a:r>
          </a:p>
          <a:p>
            <a:r>
              <a:rPr lang="en-US" dirty="0"/>
              <a:t>After extracting row data, we needed to process and model this data into a dataset that can precisely answer the business questions and produce analytics. With our new dataset, we used our analytical expertise to uncover insights from this dataset and to produce visualization to describe the insights.</a:t>
            </a:r>
          </a:p>
          <a:p>
            <a:r>
              <a:rPr lang="en-US" dirty="0"/>
              <a:t>We have two </a:t>
            </a:r>
            <a:r>
              <a:rPr lang="en-US" dirty="0" err="1"/>
              <a:t>dataframe</a:t>
            </a:r>
            <a:r>
              <a:rPr lang="en-US" dirty="0"/>
              <a:t>, so for more data visualization we merge both data.</a:t>
            </a:r>
          </a:p>
          <a:p>
            <a:r>
              <a:rPr lang="en-US" dirty="0"/>
              <a:t>Finally we write the summery of project.</a:t>
            </a:r>
          </a:p>
          <a:p>
            <a:endParaRPr lang="en-US" dirty="0"/>
          </a:p>
          <a:p>
            <a:endParaRPr lang="en-US" dirty="0"/>
          </a:p>
          <a:p>
            <a:endParaRPr lang="en-US" dirty="0"/>
          </a:p>
        </p:txBody>
      </p:sp>
    </p:spTree>
    <p:extLst>
      <p:ext uri="{BB962C8B-B14F-4D97-AF65-F5344CB8AC3E}">
        <p14:creationId xmlns:p14="http://schemas.microsoft.com/office/powerpoint/2010/main" val="3458249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Importing important libraries:</a:t>
            </a:r>
          </a:p>
          <a:p>
            <a:r>
              <a:rPr lang="en-IN" dirty="0"/>
              <a:t>Pandas for manipulation.</a:t>
            </a:r>
          </a:p>
          <a:p>
            <a:r>
              <a:rPr lang="en-IN" dirty="0" err="1"/>
              <a:t>Numpy</a:t>
            </a:r>
            <a:r>
              <a:rPr lang="en-IN" dirty="0"/>
              <a:t> for mathematical operations and linear algebra</a:t>
            </a:r>
          </a:p>
          <a:p>
            <a:r>
              <a:rPr lang="en-IN" dirty="0"/>
              <a:t>Matplotlib and Seaborn for  </a:t>
            </a:r>
            <a:r>
              <a:rPr lang="en-IN"/>
              <a:t>data visualization.</a:t>
            </a:r>
          </a:p>
          <a:p>
            <a:endParaRPr lang="en-IN" dirty="0"/>
          </a:p>
        </p:txBody>
      </p:sp>
    </p:spTree>
    <p:extLst>
      <p:ext uri="{BB962C8B-B14F-4D97-AF65-F5344CB8AC3E}">
        <p14:creationId xmlns:p14="http://schemas.microsoft.com/office/powerpoint/2010/main" val="3471966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dirty="0"/>
          </a:p>
        </p:txBody>
      </p:sp>
      <p:pic>
        <p:nvPicPr>
          <p:cNvPr id="9" name="Google Shape;9;p1"/>
          <p:cNvPicPr preferRelativeResize="0"/>
          <p:nvPr/>
        </p:nvPicPr>
        <p:blipFill rotWithShape="1">
          <a:blip r:embed="rId12">
            <a:alphaModFix/>
          </a:blip>
          <a:src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madhavimali/PlayStore_DataDigger/blob/main/Play_Store_App_Review_Analysis_DataDigger.ipynb" TargetMode="External"/><Relationship Id="rId5" Type="http://schemas.openxmlformats.org/officeDocument/2006/relationships/hyperlink" Target="https://colab.research.google.com/drive/1JhEMbhJVMcKQ3CUHAxfjOuPsRS9FhZqE#scrollTo=fmfxQ8Frwvy2" TargetMode="Externa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hyperlink" Target="mailto:sarthak1611@gmail.com" TargetMode="External"/><Relationship Id="rId7" Type="http://schemas.openxmlformats.org/officeDocument/2006/relationships/hyperlink" Target="mailto:arshiwani3@gmail.com"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mailto:pranjalitele@gmail.com" TargetMode="External"/><Relationship Id="rId5" Type="http://schemas.openxmlformats.org/officeDocument/2006/relationships/hyperlink" Target="mailto:madhvimali1996@gmail.com" TargetMode="External"/><Relationship Id="rId4" Type="http://schemas.openxmlformats.org/officeDocument/2006/relationships/hyperlink" Target="mailto:nandasanajay@gmail.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customXml" Target="../ink/ink6.xml"/><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image" Target="../media/image38.png"/><Relationship Id="rId17" Type="http://schemas.openxmlformats.org/officeDocument/2006/relationships/image" Target="../media/image40.png"/><Relationship Id="rId2" Type="http://schemas.openxmlformats.org/officeDocument/2006/relationships/notesSlide" Target="../notesSlides/notesSlide28.xml"/><Relationship Id="rId16" Type="http://schemas.openxmlformats.org/officeDocument/2006/relationships/customXml" Target="../ink/ink8.xml"/><Relationship Id="rId1" Type="http://schemas.openxmlformats.org/officeDocument/2006/relationships/slideLayout" Target="../slideLayouts/slideLayout5.xml"/><Relationship Id="rId6" Type="http://schemas.openxmlformats.org/officeDocument/2006/relationships/customXml" Target="../ink/ink2.xml"/><Relationship Id="rId11" Type="http://schemas.openxmlformats.org/officeDocument/2006/relationships/customXml" Target="../ink/ink5.xml"/><Relationship Id="rId5" Type="http://schemas.openxmlformats.org/officeDocument/2006/relationships/image" Target="../media/image35.png"/><Relationship Id="rId15" Type="http://schemas.openxmlformats.org/officeDocument/2006/relationships/customXml" Target="../ink/ink7.xml"/><Relationship Id="rId10" Type="http://schemas.openxmlformats.org/officeDocument/2006/relationships/image" Target="../media/image37.png"/><Relationship Id="rId4" Type="http://schemas.openxmlformats.org/officeDocument/2006/relationships/customXml" Target="../ink/ink1.xml"/><Relationship Id="rId9" Type="http://schemas.openxmlformats.org/officeDocument/2006/relationships/customXml" Target="../ink/ink4.xml"/><Relationship Id="rId1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0.xml"/><Relationship Id="rId1" Type="http://schemas.openxmlformats.org/officeDocument/2006/relationships/slideLayout" Target="../slideLayouts/slideLayout5.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387669" y="113348"/>
            <a:ext cx="8512500" cy="3240567"/>
          </a:xfrm>
          <a:prstGeom prst="rect">
            <a:avLst/>
          </a:prstGeom>
          <a:noFill/>
          <a:ln>
            <a:noFill/>
          </a:ln>
        </p:spPr>
        <p:txBody>
          <a:bodyPr spcFirstLastPara="1" wrap="square" lIns="91425" tIns="91425" rIns="91425" bIns="91425" anchor="b" anchorCtr="0">
            <a:noAutofit/>
          </a:bodyPr>
          <a:lstStyle/>
          <a:p>
            <a:pPr lvl="0"/>
            <a:r>
              <a:rPr lang="en-GB" sz="4200" b="1" dirty="0">
                <a:solidFill>
                  <a:srgbClr val="CC0000"/>
                </a:solidFill>
                <a:latin typeface="Montserrat"/>
                <a:ea typeface="Montserrat"/>
                <a:cs typeface="Montserrat"/>
                <a:sym typeface="Montserrat"/>
              </a:rPr>
              <a:t>Capstone Project-1</a:t>
            </a:r>
            <a:br>
              <a:rPr lang="en-GB" sz="4200" b="1" dirty="0">
                <a:solidFill>
                  <a:srgbClr val="CC0000"/>
                </a:solidFill>
                <a:latin typeface="Montserrat"/>
                <a:ea typeface="Montserrat"/>
                <a:cs typeface="Montserrat"/>
                <a:sym typeface="Montserrat"/>
              </a:rPr>
            </a:br>
            <a:r>
              <a:rPr lang="en-IN" sz="2000" dirty="0">
                <a:ln w="0"/>
                <a:solidFill>
                  <a:srgbClr val="7030A0"/>
                </a:solidFill>
                <a:effectLst>
                  <a:outerShdw blurRad="38100" dist="19050" dir="2700000" algn="tl" rotWithShape="0">
                    <a:schemeClr val="dk1">
                      <a:alpha val="40000"/>
                    </a:schemeClr>
                  </a:outerShdw>
                </a:effectLst>
              </a:rPr>
              <a:t>(Exploratory Data Analysis)</a:t>
            </a:r>
            <a:br>
              <a:rPr lang="en-GB" sz="4200" b="1" dirty="0">
                <a:solidFill>
                  <a:srgbClr val="CC0000"/>
                </a:solidFill>
                <a:latin typeface="Montserrat"/>
                <a:ea typeface="Montserrat"/>
                <a:cs typeface="Montserrat"/>
                <a:sym typeface="Montserrat"/>
              </a:rPr>
            </a:br>
            <a:endParaRPr sz="4200" b="1" dirty="0">
              <a:solidFill>
                <a:srgbClr val="CC0000"/>
              </a:solidFill>
              <a:latin typeface="Montserrat"/>
              <a:ea typeface="Montserrat"/>
              <a:cs typeface="Montserrat"/>
              <a:sym typeface="Montserrat"/>
            </a:endParaRPr>
          </a:p>
          <a:p>
            <a:pPr lvl="0"/>
            <a:r>
              <a:rPr lang="en-GB" sz="3600" b="1" dirty="0">
                <a:solidFill>
                  <a:schemeClr val="lt1"/>
                </a:solidFill>
                <a:latin typeface="Montserrat"/>
                <a:ea typeface="Montserrat"/>
                <a:cs typeface="Montserrat"/>
                <a:sym typeface="Montserrat"/>
              </a:rPr>
              <a:t>Play Store App Review Analysis</a:t>
            </a: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4296" r="15781"/>
          <a:stretch/>
        </p:blipFill>
        <p:spPr>
          <a:xfrm>
            <a:off x="3931619" y="4007713"/>
            <a:ext cx="361640" cy="290919"/>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29204" b="26991"/>
          <a:stretch/>
        </p:blipFill>
        <p:spPr>
          <a:xfrm>
            <a:off x="3639722" y="3303890"/>
            <a:ext cx="790828" cy="351330"/>
          </a:xfrm>
          <a:prstGeom prst="rect">
            <a:avLst/>
          </a:prstGeom>
        </p:spPr>
      </p:pic>
      <p:sp>
        <p:nvSpPr>
          <p:cNvPr id="8" name="Rectangle 7"/>
          <p:cNvSpPr/>
          <p:nvPr/>
        </p:nvSpPr>
        <p:spPr>
          <a:xfrm>
            <a:off x="4562239" y="3338159"/>
            <a:ext cx="4013200" cy="307777"/>
          </a:xfrm>
          <a:prstGeom prst="rect">
            <a:avLst/>
          </a:prstGeom>
        </p:spPr>
        <p:txBody>
          <a:bodyPr wrap="square">
            <a:spAutoFit/>
          </a:bodyPr>
          <a:lstStyle/>
          <a:p>
            <a:r>
              <a:rPr lang="en-IN" dirty="0">
                <a:hlinkClick r:id="rId5"/>
              </a:rPr>
              <a:t>https://colab.research.google.com/madhavimali</a:t>
            </a:r>
            <a:endParaRPr lang="en-IN" dirty="0"/>
          </a:p>
        </p:txBody>
      </p:sp>
      <p:sp>
        <p:nvSpPr>
          <p:cNvPr id="6" name="Rectangle 5">
            <a:extLst>
              <a:ext uri="{FF2B5EF4-FFF2-40B4-BE49-F238E27FC236}">
                <a16:creationId xmlns:a16="http://schemas.microsoft.com/office/drawing/2014/main" id="{80AC2A02-2204-8969-BA23-EE8BAB5A9CD8}"/>
              </a:ext>
            </a:extLst>
          </p:cNvPr>
          <p:cNvSpPr/>
          <p:nvPr/>
        </p:nvSpPr>
        <p:spPr>
          <a:xfrm>
            <a:off x="4606903" y="3990855"/>
            <a:ext cx="3585681" cy="307777"/>
          </a:xfrm>
          <a:prstGeom prst="rect">
            <a:avLst/>
          </a:prstGeom>
        </p:spPr>
        <p:txBody>
          <a:bodyPr wrap="square">
            <a:spAutoFit/>
          </a:bodyPr>
          <a:lstStyle/>
          <a:p>
            <a:r>
              <a:rPr lang="en-IN" dirty="0">
                <a:hlinkClick r:id="rId6"/>
              </a:rPr>
              <a:t>https://github.com/madhavimali/PlayStore</a:t>
            </a:r>
            <a:endParaRPr lang="en-IN"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963" y="75374"/>
            <a:ext cx="8520600" cy="572700"/>
          </a:xfrm>
        </p:spPr>
        <p:txBody>
          <a:bodyPr/>
          <a:lstStyle/>
          <a:p>
            <a:r>
              <a:rPr lang="en-IN" dirty="0" err="1"/>
              <a:t>DataFrame</a:t>
            </a:r>
            <a:r>
              <a:rPr lang="en-IN" dirty="0"/>
              <a:t> Loading…….</a:t>
            </a:r>
          </a:p>
        </p:txBody>
      </p:sp>
      <p:pic>
        <p:nvPicPr>
          <p:cNvPr id="3" name="Picture 2"/>
          <p:cNvPicPr>
            <a:picLocks noChangeAspect="1"/>
          </p:cNvPicPr>
          <p:nvPr/>
        </p:nvPicPr>
        <p:blipFill>
          <a:blip r:embed="rId3"/>
          <a:stretch>
            <a:fillRect/>
          </a:stretch>
        </p:blipFill>
        <p:spPr>
          <a:xfrm>
            <a:off x="87963" y="964642"/>
            <a:ext cx="8734652" cy="3858062"/>
          </a:xfrm>
          <a:prstGeom prst="rect">
            <a:avLst/>
          </a:prstGeom>
        </p:spPr>
      </p:pic>
      <p:sp>
        <p:nvSpPr>
          <p:cNvPr id="4" name="Rounded Rectangular Callout 3"/>
          <p:cNvSpPr/>
          <p:nvPr/>
        </p:nvSpPr>
        <p:spPr>
          <a:xfrm>
            <a:off x="3024554" y="1577591"/>
            <a:ext cx="1979525" cy="673240"/>
          </a:xfrm>
          <a:prstGeom prst="wedgeRoundRectCallout">
            <a:avLst>
              <a:gd name="adj1" fmla="val -85300"/>
              <a:gd name="adj2" fmla="val 1623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a:ln w="0"/>
                <a:solidFill>
                  <a:schemeClr val="accent1"/>
                </a:solidFill>
                <a:effectLst>
                  <a:outerShdw blurRad="38100" dist="25400" dir="5400000" algn="ctr" rotWithShape="0">
                    <a:srgbClr val="6E747A">
                      <a:alpha val="43000"/>
                    </a:srgbClr>
                  </a:outerShdw>
                </a:effectLst>
              </a:rPr>
              <a:t>1. Loading Google Drive For DATA</a:t>
            </a:r>
          </a:p>
        </p:txBody>
      </p:sp>
      <p:sp>
        <p:nvSpPr>
          <p:cNvPr id="5" name="Rounded Rectangular Callout 4"/>
          <p:cNvSpPr/>
          <p:nvPr/>
        </p:nvSpPr>
        <p:spPr>
          <a:xfrm>
            <a:off x="6372329" y="2250831"/>
            <a:ext cx="1979525" cy="673240"/>
          </a:xfrm>
          <a:prstGeom prst="wedgeRoundRectCallout">
            <a:avLst>
              <a:gd name="adj1" fmla="val -113726"/>
              <a:gd name="adj2" fmla="val 6847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a:ln w="0"/>
                <a:solidFill>
                  <a:schemeClr val="accent1"/>
                </a:solidFill>
                <a:effectLst>
                  <a:outerShdw blurRad="38100" dist="25400" dir="5400000" algn="ctr" rotWithShape="0">
                    <a:srgbClr val="6E747A">
                      <a:alpha val="43000"/>
                    </a:srgbClr>
                  </a:outerShdw>
                </a:effectLst>
              </a:rPr>
              <a:t>3. Data File Google Drive path</a:t>
            </a:r>
          </a:p>
        </p:txBody>
      </p:sp>
      <p:sp>
        <p:nvSpPr>
          <p:cNvPr id="6" name="Rounded Rectangular Callout 5"/>
          <p:cNvSpPr/>
          <p:nvPr/>
        </p:nvSpPr>
        <p:spPr>
          <a:xfrm>
            <a:off x="4141596" y="3578887"/>
            <a:ext cx="1979525" cy="673240"/>
          </a:xfrm>
          <a:prstGeom prst="wedgeRoundRectCallout">
            <a:avLst>
              <a:gd name="adj1" fmla="val -95960"/>
              <a:gd name="adj2" fmla="val 1324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a:ln w="0"/>
                <a:solidFill>
                  <a:schemeClr val="accent1"/>
                </a:solidFill>
                <a:effectLst>
                  <a:outerShdw blurRad="38100" dist="25400" dir="5400000" algn="ctr" rotWithShape="0">
                    <a:srgbClr val="6E747A">
                      <a:alpha val="43000"/>
                    </a:srgbClr>
                  </a:outerShdw>
                </a:effectLst>
              </a:rPr>
              <a:t>4. Read </a:t>
            </a:r>
            <a:r>
              <a:rPr lang="en-IN" dirty="0" err="1">
                <a:ln w="0"/>
                <a:solidFill>
                  <a:schemeClr val="accent1"/>
                </a:solidFill>
                <a:effectLst>
                  <a:outerShdw blurRad="38100" dist="25400" dir="5400000" algn="ctr" rotWithShape="0">
                    <a:srgbClr val="6E747A">
                      <a:alpha val="43000"/>
                    </a:srgbClr>
                  </a:outerShdw>
                </a:effectLst>
              </a:rPr>
              <a:t>dataframe</a:t>
            </a:r>
            <a:r>
              <a:rPr lang="en-IN" dirty="0">
                <a:ln w="0"/>
                <a:solidFill>
                  <a:schemeClr val="accent1"/>
                </a:solidFill>
                <a:effectLst>
                  <a:outerShdw blurRad="38100" dist="25400" dir="5400000" algn="ctr" rotWithShape="0">
                    <a:srgbClr val="6E747A">
                      <a:alpha val="43000"/>
                    </a:srgbClr>
                  </a:outerShdw>
                </a:effectLst>
              </a:rPr>
              <a:t> using pandas library</a:t>
            </a:r>
          </a:p>
        </p:txBody>
      </p:sp>
      <p:sp>
        <p:nvSpPr>
          <p:cNvPr id="7" name="Rounded Rectangular Callout 6"/>
          <p:cNvSpPr/>
          <p:nvPr/>
        </p:nvSpPr>
        <p:spPr>
          <a:xfrm>
            <a:off x="7015424" y="3578887"/>
            <a:ext cx="1593139" cy="673240"/>
          </a:xfrm>
          <a:prstGeom prst="wedgeRoundRectCallout">
            <a:avLst>
              <a:gd name="adj1" fmla="val -93929"/>
              <a:gd name="adj2" fmla="val 8339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IN" dirty="0">
                <a:ln w="0"/>
                <a:solidFill>
                  <a:schemeClr val="accent1"/>
                </a:solidFill>
                <a:effectLst>
                  <a:outerShdw blurRad="38100" dist="25400" dir="5400000" algn="ctr" rotWithShape="0">
                    <a:srgbClr val="6E747A">
                      <a:alpha val="43000"/>
                    </a:srgbClr>
                  </a:outerShdw>
                </a:effectLst>
              </a:rPr>
              <a:t>5. 2</a:t>
            </a:r>
            <a:r>
              <a:rPr lang="en-IN" baseline="30000" dirty="0">
                <a:ln w="0"/>
                <a:solidFill>
                  <a:schemeClr val="accent1"/>
                </a:solidFill>
                <a:effectLst>
                  <a:outerShdw blurRad="38100" dist="25400" dir="5400000" algn="ctr" rotWithShape="0">
                    <a:srgbClr val="6E747A">
                      <a:alpha val="43000"/>
                    </a:srgbClr>
                  </a:outerShdw>
                </a:effectLst>
              </a:rPr>
              <a:t>nd</a:t>
            </a:r>
            <a:r>
              <a:rPr lang="en-IN" dirty="0">
                <a:ln w="0"/>
                <a:solidFill>
                  <a:schemeClr val="accent1"/>
                </a:solidFill>
                <a:effectLst>
                  <a:outerShdw blurRad="38100" dist="25400" dir="5400000" algn="ctr" rotWithShape="0">
                    <a:srgbClr val="6E747A">
                      <a:alpha val="43000"/>
                    </a:srgbClr>
                  </a:outerShdw>
                </a:effectLst>
              </a:rPr>
              <a:t> method for load </a:t>
            </a:r>
            <a:r>
              <a:rPr lang="en-IN" dirty="0" err="1">
                <a:ln w="0"/>
                <a:solidFill>
                  <a:schemeClr val="accent1"/>
                </a:solidFill>
                <a:effectLst>
                  <a:outerShdw blurRad="38100" dist="25400" dir="5400000" algn="ctr" rotWithShape="0">
                    <a:srgbClr val="6E747A">
                      <a:alpha val="43000"/>
                    </a:srgbClr>
                  </a:outerShdw>
                </a:effectLst>
              </a:rPr>
              <a:t>dataframe</a:t>
            </a:r>
            <a:endParaRPr lang="en-IN" dirty="0">
              <a:ln w="0"/>
              <a:solidFill>
                <a:schemeClr val="accent1"/>
              </a:solidFill>
              <a:effectLst>
                <a:outerShdw blurRad="38100" dist="25400" dir="5400000" algn="ctr" rotWithShape="0">
                  <a:srgbClr val="6E747A">
                    <a:alpha val="43000"/>
                  </a:srgbClr>
                </a:outerShdw>
              </a:effectLst>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2870" y="191357"/>
            <a:ext cx="2151068" cy="107976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4282" y="538083"/>
            <a:ext cx="1848897" cy="536550"/>
          </a:xfrm>
          <a:prstGeom prst="rect">
            <a:avLst/>
          </a:prstGeom>
        </p:spPr>
      </p:pic>
      <p:sp>
        <p:nvSpPr>
          <p:cNvPr id="10" name="Rounded Rectangular Callout 9"/>
          <p:cNvSpPr/>
          <p:nvPr/>
        </p:nvSpPr>
        <p:spPr>
          <a:xfrm>
            <a:off x="3151834" y="2412460"/>
            <a:ext cx="1852246" cy="543384"/>
          </a:xfrm>
          <a:prstGeom prst="wedgeRoundRectCallout">
            <a:avLst>
              <a:gd name="adj1" fmla="val -85300"/>
              <a:gd name="adj2" fmla="val 1623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GB" dirty="0">
                <a:ln w="0"/>
                <a:solidFill>
                  <a:schemeClr val="accent1"/>
                </a:solidFill>
                <a:effectLst>
                  <a:outerShdw blurRad="38100" dist="25400" dir="5400000" algn="ctr" rotWithShape="0">
                    <a:srgbClr val="6E747A">
                      <a:alpha val="43000"/>
                    </a:srgbClr>
                  </a:outerShdw>
                </a:effectLst>
              </a:rPr>
              <a:t>2. Interactive display of tabular data</a:t>
            </a:r>
            <a:endParaRPr lang="en-IN"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6800312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107420" y="94829"/>
            <a:ext cx="8520600" cy="572700"/>
          </a:xfrm>
        </p:spPr>
        <p:txBody>
          <a:bodyPr/>
          <a:lstStyle/>
          <a:p>
            <a:r>
              <a:rPr lang="en-IN" dirty="0" err="1"/>
              <a:t>DataFrame</a:t>
            </a:r>
            <a:r>
              <a:rPr lang="en-IN" dirty="0"/>
              <a:t> Loading…….</a:t>
            </a:r>
          </a:p>
        </p:txBody>
      </p:sp>
      <p:pic>
        <p:nvPicPr>
          <p:cNvPr id="4" name="Picture 3"/>
          <p:cNvPicPr>
            <a:picLocks noChangeAspect="1"/>
          </p:cNvPicPr>
          <p:nvPr/>
        </p:nvPicPr>
        <p:blipFill>
          <a:blip r:embed="rId3"/>
          <a:stretch>
            <a:fillRect/>
          </a:stretch>
        </p:blipFill>
        <p:spPr>
          <a:xfrm>
            <a:off x="146746" y="667529"/>
            <a:ext cx="7294914" cy="2777137"/>
          </a:xfrm>
          <a:prstGeom prst="rect">
            <a:avLst/>
          </a:prstGeom>
        </p:spPr>
      </p:pic>
      <p:pic>
        <p:nvPicPr>
          <p:cNvPr id="5" name="Picture 4"/>
          <p:cNvPicPr>
            <a:picLocks noChangeAspect="1"/>
          </p:cNvPicPr>
          <p:nvPr/>
        </p:nvPicPr>
        <p:blipFill>
          <a:blip r:embed="rId4"/>
          <a:stretch>
            <a:fillRect/>
          </a:stretch>
        </p:blipFill>
        <p:spPr>
          <a:xfrm>
            <a:off x="146746" y="3421347"/>
            <a:ext cx="7294914" cy="1638671"/>
          </a:xfrm>
          <a:prstGeom prst="rect">
            <a:avLst/>
          </a:prstGeom>
        </p:spPr>
      </p:pic>
      <p:sp>
        <p:nvSpPr>
          <p:cNvPr id="6" name="Rounded Rectangular Callout 5"/>
          <p:cNvSpPr/>
          <p:nvPr/>
        </p:nvSpPr>
        <p:spPr>
          <a:xfrm>
            <a:off x="4610290" y="381179"/>
            <a:ext cx="3073940" cy="673240"/>
          </a:xfrm>
          <a:prstGeom prst="wedgeRoundRectCallout">
            <a:avLst>
              <a:gd name="adj1" fmla="val -84667"/>
              <a:gd name="adj2" fmla="val 1912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a:t>
            </a:r>
            <a:r>
              <a:rPr lang="en-GB" dirty="0">
                <a:ln w="0"/>
                <a:solidFill>
                  <a:schemeClr val="accent1"/>
                </a:solidFill>
                <a:effectLst>
                  <a:outerShdw blurRad="38100" dist="25400" dir="5400000" algn="ctr" rotWithShape="0">
                    <a:srgbClr val="6E747A">
                      <a:alpha val="43000"/>
                    </a:srgbClr>
                  </a:outerShdw>
                </a:effectLst>
              </a:rPr>
              <a:t> The head () method returns a specified number of rows, string from the top</a:t>
            </a:r>
            <a:endParaRPr lang="en-IN" dirty="0">
              <a:ln w="0"/>
              <a:solidFill>
                <a:schemeClr val="accent1"/>
              </a:solidFill>
              <a:effectLst>
                <a:outerShdw blurRad="38100" dist="25400" dir="5400000" algn="ctr" rotWithShape="0">
                  <a:srgbClr val="6E747A">
                    <a:alpha val="43000"/>
                  </a:srgbClr>
                </a:outerShdw>
              </a:effectLst>
            </a:endParaRPr>
          </a:p>
        </p:txBody>
      </p:sp>
      <p:sp>
        <p:nvSpPr>
          <p:cNvPr id="7" name="Rounded Rectangular Callout 6"/>
          <p:cNvSpPr/>
          <p:nvPr/>
        </p:nvSpPr>
        <p:spPr>
          <a:xfrm>
            <a:off x="4367719" y="3229582"/>
            <a:ext cx="4659549" cy="661482"/>
          </a:xfrm>
          <a:prstGeom prst="wedgeRoundRectCallout">
            <a:avLst>
              <a:gd name="adj1" fmla="val -84667"/>
              <a:gd name="adj2" fmla="val 1912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a:t>
            </a:r>
            <a:r>
              <a:rPr lang="en-GB" dirty="0">
                <a:ln w="0"/>
                <a:solidFill>
                  <a:schemeClr val="accent1"/>
                </a:solidFill>
                <a:effectLst>
                  <a:outerShdw blurRad="38100" dist="25400" dir="5400000" algn="ctr" rotWithShape="0">
                    <a:srgbClr val="6E747A">
                      <a:alpha val="43000"/>
                    </a:srgbClr>
                  </a:outerShdw>
                </a:effectLst>
              </a:rPr>
              <a:t> The tail () method returns a specified number of rows, string from the bottom. Default o/p 5 bottom rows</a:t>
            </a:r>
            <a:endParaRPr lang="en-IN" dirty="0">
              <a:ln w="0"/>
              <a:solidFill>
                <a:schemeClr val="accent1"/>
              </a:solidFill>
              <a:effectLst>
                <a:outerShdw blurRad="38100" dist="25400" dir="5400000" algn="ctr" rotWithShape="0">
                  <a:srgbClr val="6E747A">
                    <a:alpha val="43000"/>
                  </a:srgbClr>
                </a:outerShdw>
              </a:effectLst>
            </a:endParaRPr>
          </a:p>
        </p:txBody>
      </p:sp>
      <p:sp>
        <p:nvSpPr>
          <p:cNvPr id="8" name="Rounded Rectangular Callout 7"/>
          <p:cNvSpPr/>
          <p:nvPr/>
        </p:nvSpPr>
        <p:spPr>
          <a:xfrm>
            <a:off x="3044136" y="4640093"/>
            <a:ext cx="3804135" cy="431287"/>
          </a:xfrm>
          <a:prstGeom prst="wedgeRoundRectCallout">
            <a:avLst>
              <a:gd name="adj1" fmla="val -77507"/>
              <a:gd name="adj2" fmla="val 2923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3. Unloading </a:t>
            </a:r>
            <a:r>
              <a:rPr lang="en-GB" dirty="0">
                <a:ln w="0"/>
                <a:solidFill>
                  <a:schemeClr val="accent1"/>
                </a:solidFill>
                <a:effectLst>
                  <a:outerShdw blurRad="38100" dist="25400" dir="5400000" algn="ctr" rotWithShape="0">
                    <a:srgbClr val="6E747A">
                      <a:alpha val="43000"/>
                    </a:srgbClr>
                  </a:outerShdw>
                </a:effectLst>
              </a:rPr>
              <a:t>advance feature display of tabular data</a:t>
            </a:r>
            <a:endParaRPr lang="en-IN"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2228729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92" y="85101"/>
            <a:ext cx="8520600" cy="572700"/>
          </a:xfrm>
        </p:spPr>
        <p:txBody>
          <a:bodyPr/>
          <a:lstStyle/>
          <a:p>
            <a:pPr lvl="0"/>
            <a:r>
              <a:rPr lang="en-IN" dirty="0"/>
              <a:t>Drop Duplicate Entry</a:t>
            </a:r>
            <a:br>
              <a:rPr lang="en-IN" dirty="0"/>
            </a:br>
            <a:endParaRPr lang="en-IN" dirty="0"/>
          </a:p>
        </p:txBody>
      </p:sp>
      <p:sp>
        <p:nvSpPr>
          <p:cNvPr id="3" name="TextBox 2"/>
          <p:cNvSpPr txBox="1"/>
          <p:nvPr/>
        </p:nvSpPr>
        <p:spPr>
          <a:xfrm>
            <a:off x="97692" y="768486"/>
            <a:ext cx="7822975" cy="954107"/>
          </a:xfrm>
          <a:prstGeom prst="rect">
            <a:avLst/>
          </a:prstGeom>
          <a:noFill/>
        </p:spPr>
        <p:txBody>
          <a:bodyPr wrap="none" rtlCol="0">
            <a:spAutoFit/>
          </a:bodyPr>
          <a:lstStyle/>
          <a:p>
            <a:pPr marL="285750" indent="-285750">
              <a:buFont typeface="Arial" panose="020B0604020202020204" pitchFamily="34" charset="0"/>
              <a:buChar char="•"/>
            </a:pPr>
            <a:r>
              <a:rPr lang="en-IN" dirty="0"/>
              <a:t>Duplicate Enter data is repeated data in </a:t>
            </a:r>
            <a:r>
              <a:rPr lang="en-IN" dirty="0" err="1"/>
              <a:t>dataframe</a:t>
            </a:r>
            <a:r>
              <a:rPr lang="en-IN" dirty="0"/>
              <a:t>, </a:t>
            </a:r>
          </a:p>
          <a:p>
            <a:pPr marL="285750" indent="-285750">
              <a:buFont typeface="Arial" panose="020B0604020202020204" pitchFamily="34" charset="0"/>
              <a:buChar char="•"/>
            </a:pPr>
            <a:r>
              <a:rPr lang="en-IN" dirty="0"/>
              <a:t>Either multiple columns have same data or multiple rows have same data.</a:t>
            </a:r>
          </a:p>
          <a:p>
            <a:pPr marL="285750" indent="-285750">
              <a:buFont typeface="Arial" panose="020B0604020202020204" pitchFamily="34" charset="0"/>
              <a:buChar char="•"/>
            </a:pPr>
            <a:r>
              <a:rPr lang="en-IN" dirty="0"/>
              <a:t>Repeated Entry add some number of data in final data and it miscalculates the true outcome.</a:t>
            </a:r>
          </a:p>
          <a:p>
            <a:pPr marL="285750" indent="-285750">
              <a:buFont typeface="Arial" panose="020B0604020202020204" pitchFamily="34" charset="0"/>
              <a:buChar char="•"/>
            </a:pPr>
            <a:r>
              <a:rPr lang="en-IN" b="1" dirty="0" err="1"/>
              <a:t>df.duplicated</a:t>
            </a:r>
            <a:r>
              <a:rPr lang="en-IN" b="1" dirty="0"/>
              <a:t>() </a:t>
            </a:r>
            <a:r>
              <a:rPr lang="en-IN" dirty="0"/>
              <a:t>method is used to identify duplicates from </a:t>
            </a:r>
            <a:r>
              <a:rPr lang="en-IN" dirty="0" err="1"/>
              <a:t>dataframe</a:t>
            </a:r>
            <a:endParaRPr lang="en-IN" dirty="0"/>
          </a:p>
        </p:txBody>
      </p:sp>
      <p:pic>
        <p:nvPicPr>
          <p:cNvPr id="4" name="Picture 3"/>
          <p:cNvPicPr>
            <a:picLocks noChangeAspect="1"/>
          </p:cNvPicPr>
          <p:nvPr/>
        </p:nvPicPr>
        <p:blipFill>
          <a:blip r:embed="rId3"/>
          <a:stretch>
            <a:fillRect/>
          </a:stretch>
        </p:blipFill>
        <p:spPr>
          <a:xfrm>
            <a:off x="97692" y="1730886"/>
            <a:ext cx="8988357" cy="2857899"/>
          </a:xfrm>
          <a:prstGeom prst="rect">
            <a:avLst/>
          </a:prstGeom>
          <a:ln w="3175" cap="sq" cmpd="thickThin">
            <a:solidFill>
              <a:srgbClr val="000000"/>
            </a:solidFill>
            <a:prstDash val="sysDot"/>
            <a:miter lim="800000"/>
          </a:ln>
          <a:effectLst>
            <a:innerShdw blurRad="76200">
              <a:srgbClr val="000000"/>
            </a:innerShdw>
          </a:effectLst>
        </p:spPr>
      </p:pic>
      <p:sp>
        <p:nvSpPr>
          <p:cNvPr id="5" name="Rounded Rectangular Callout 4"/>
          <p:cNvSpPr/>
          <p:nvPr/>
        </p:nvSpPr>
        <p:spPr>
          <a:xfrm>
            <a:off x="4892392" y="2480521"/>
            <a:ext cx="3055106" cy="446954"/>
          </a:xfrm>
          <a:prstGeom prst="wedgeRoundRectCallout">
            <a:avLst>
              <a:gd name="adj1" fmla="val -84667"/>
              <a:gd name="adj2" fmla="val 1912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a:t>
            </a:r>
            <a:r>
              <a:rPr lang="en-GB" dirty="0">
                <a:ln w="0"/>
                <a:solidFill>
                  <a:schemeClr val="accent1"/>
                </a:solidFill>
                <a:effectLst>
                  <a:outerShdw blurRad="38100" dist="25400" dir="5400000" algn="ctr" rotWithShape="0">
                    <a:srgbClr val="6E747A">
                      <a:alpha val="43000"/>
                    </a:srgbClr>
                  </a:outerShdw>
                </a:effectLst>
              </a:rPr>
              <a:t> shape of data (</a:t>
            </a:r>
            <a:r>
              <a:rPr lang="en-GB" dirty="0" err="1">
                <a:ln w="0"/>
                <a:solidFill>
                  <a:schemeClr val="accent1"/>
                </a:solidFill>
                <a:effectLst>
                  <a:outerShdw blurRad="38100" dist="25400" dir="5400000" algn="ctr" rotWithShape="0">
                    <a:srgbClr val="6E747A">
                      <a:alpha val="43000"/>
                    </a:srgbClr>
                  </a:outerShdw>
                </a:effectLst>
              </a:rPr>
              <a:t>Rows,Columns</a:t>
            </a:r>
            <a:r>
              <a:rPr lang="en-GB" dirty="0">
                <a:ln w="0"/>
                <a:solidFill>
                  <a:schemeClr val="accent1"/>
                </a:solidFill>
                <a:effectLst>
                  <a:outerShdw blurRad="38100" dist="25400" dir="5400000" algn="ctr" rotWithShape="0">
                    <a:srgbClr val="6E747A">
                      <a:alpha val="43000"/>
                    </a:srgbClr>
                  </a:outerShdw>
                </a:effectLst>
              </a:rPr>
              <a:t>)</a:t>
            </a:r>
            <a:endParaRPr lang="en-IN" dirty="0">
              <a:ln w="0"/>
              <a:solidFill>
                <a:schemeClr val="accent1"/>
              </a:solidFill>
              <a:effectLst>
                <a:outerShdw blurRad="38100" dist="25400" dir="5400000" algn="ctr" rotWithShape="0">
                  <a:srgbClr val="6E747A">
                    <a:alpha val="43000"/>
                  </a:srgbClr>
                </a:outerShdw>
              </a:effectLst>
            </a:endParaRPr>
          </a:p>
        </p:txBody>
      </p:sp>
      <p:sp>
        <p:nvSpPr>
          <p:cNvPr id="6" name="Rounded Rectangular Callout 5"/>
          <p:cNvSpPr/>
          <p:nvPr/>
        </p:nvSpPr>
        <p:spPr>
          <a:xfrm>
            <a:off x="5048035" y="3677110"/>
            <a:ext cx="2484417" cy="436334"/>
          </a:xfrm>
          <a:prstGeom prst="wedgeRoundRectCallout">
            <a:avLst>
              <a:gd name="adj1" fmla="val -101975"/>
              <a:gd name="adj2" fmla="val -754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a:t>
            </a:r>
            <a:r>
              <a:rPr lang="en-GB" dirty="0">
                <a:ln w="0"/>
                <a:solidFill>
                  <a:schemeClr val="accent1"/>
                </a:solidFill>
                <a:effectLst>
                  <a:outerShdw blurRad="38100" dist="25400" dir="5400000" algn="ctr" rotWithShape="0">
                    <a:srgbClr val="6E747A">
                      <a:alpha val="43000"/>
                    </a:srgbClr>
                  </a:outerShdw>
                </a:effectLst>
              </a:rPr>
              <a:t> Identify duplicate entries</a:t>
            </a:r>
            <a:endParaRPr lang="en-IN" dirty="0">
              <a:ln w="0"/>
              <a:solidFill>
                <a:schemeClr val="accent1"/>
              </a:solidFill>
              <a:effectLst>
                <a:outerShdw blurRad="38100" dist="25400" dir="5400000" algn="ctr" rotWithShape="0">
                  <a:srgbClr val="6E747A">
                    <a:alpha val="43000"/>
                  </a:srgbClr>
                </a:outerShdw>
              </a:effectLst>
            </a:endParaRPr>
          </a:p>
        </p:txBody>
      </p:sp>
      <p:sp>
        <p:nvSpPr>
          <p:cNvPr id="7" name="Rounded Rectangular Callout 6"/>
          <p:cNvSpPr/>
          <p:nvPr/>
        </p:nvSpPr>
        <p:spPr>
          <a:xfrm>
            <a:off x="2152435" y="4568963"/>
            <a:ext cx="3012952" cy="469965"/>
          </a:xfrm>
          <a:prstGeom prst="wedgeRoundRectCallout">
            <a:avLst>
              <a:gd name="adj1" fmla="val 40749"/>
              <a:gd name="adj2" fmla="val -64723"/>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3. </a:t>
            </a:r>
            <a:r>
              <a:rPr lang="en-GB" dirty="0">
                <a:ln w="0"/>
                <a:solidFill>
                  <a:schemeClr val="accent1"/>
                </a:solidFill>
                <a:effectLst>
                  <a:outerShdw blurRad="38100" dist="25400" dir="5400000" algn="ctr" rotWithShape="0">
                    <a:srgbClr val="6E747A">
                      <a:alpha val="43000"/>
                    </a:srgbClr>
                  </a:outerShdw>
                </a:effectLst>
              </a:rPr>
              <a:t> keep the last instance of a duplicate row in </a:t>
            </a:r>
            <a:r>
              <a:rPr lang="en-GB" dirty="0" err="1">
                <a:ln w="0"/>
                <a:solidFill>
                  <a:schemeClr val="accent1"/>
                </a:solidFill>
                <a:effectLst>
                  <a:outerShdw blurRad="38100" dist="25400" dir="5400000" algn="ctr" rotWithShape="0">
                    <a:srgbClr val="6E747A">
                      <a:alpha val="43000"/>
                    </a:srgbClr>
                  </a:outerShdw>
                </a:effectLst>
              </a:rPr>
              <a:t>dataframe</a:t>
            </a:r>
            <a:endParaRPr lang="en-IN"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292521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68509" y="143467"/>
            <a:ext cx="8520600" cy="572700"/>
          </a:xfrm>
        </p:spPr>
        <p:txBody>
          <a:bodyPr/>
          <a:lstStyle/>
          <a:p>
            <a:pPr lvl="0"/>
            <a:r>
              <a:rPr lang="en-IN" dirty="0"/>
              <a:t>Drop Duplicate Entry</a:t>
            </a:r>
            <a:br>
              <a:rPr lang="en-IN" dirty="0"/>
            </a:br>
            <a:endParaRPr lang="en-IN" dirty="0"/>
          </a:p>
        </p:txBody>
      </p:sp>
      <p:pic>
        <p:nvPicPr>
          <p:cNvPr id="4" name="Picture 3"/>
          <p:cNvPicPr>
            <a:picLocks noChangeAspect="1"/>
          </p:cNvPicPr>
          <p:nvPr/>
        </p:nvPicPr>
        <p:blipFill>
          <a:blip r:embed="rId3"/>
          <a:stretch>
            <a:fillRect/>
          </a:stretch>
        </p:blipFill>
        <p:spPr>
          <a:xfrm>
            <a:off x="241160" y="819585"/>
            <a:ext cx="7854769" cy="2796590"/>
          </a:xfrm>
          <a:prstGeom prst="rect">
            <a:avLst/>
          </a:prstGeom>
          <a:ln w="3175" cap="sq" cmpd="thickThin">
            <a:solidFill>
              <a:srgbClr val="000000"/>
            </a:solidFill>
            <a:prstDash val="sysDot"/>
            <a:miter lim="800000"/>
          </a:ln>
          <a:effectLst>
            <a:innerShdw blurRad="76200">
              <a:srgbClr val="000000"/>
            </a:innerShdw>
          </a:effectLst>
        </p:spPr>
      </p:pic>
      <p:pic>
        <p:nvPicPr>
          <p:cNvPr id="5" name="Picture 4"/>
          <p:cNvPicPr>
            <a:picLocks noChangeAspect="1"/>
          </p:cNvPicPr>
          <p:nvPr/>
        </p:nvPicPr>
        <p:blipFill rotWithShape="1">
          <a:blip r:embed="rId4"/>
          <a:srcRect t="13051" b="32403"/>
          <a:stretch/>
        </p:blipFill>
        <p:spPr>
          <a:xfrm>
            <a:off x="268144" y="3876986"/>
            <a:ext cx="7827785" cy="724536"/>
          </a:xfrm>
          <a:prstGeom prst="rect">
            <a:avLst/>
          </a:prstGeom>
          <a:ln w="3175" cap="sq" cmpd="thickThin">
            <a:solidFill>
              <a:srgbClr val="000000"/>
            </a:solidFill>
            <a:prstDash val="sysDot"/>
            <a:miter lim="800000"/>
          </a:ln>
          <a:effectLst>
            <a:innerShdw blurRad="76200">
              <a:srgbClr val="000000"/>
            </a:innerShdw>
          </a:effectLst>
        </p:spPr>
      </p:pic>
      <p:sp>
        <p:nvSpPr>
          <p:cNvPr id="6" name="Rounded Rectangular Callout 5"/>
          <p:cNvSpPr/>
          <p:nvPr/>
        </p:nvSpPr>
        <p:spPr>
          <a:xfrm>
            <a:off x="2985770" y="702299"/>
            <a:ext cx="3055106" cy="446954"/>
          </a:xfrm>
          <a:prstGeom prst="wedgeRoundRectCallout">
            <a:avLst>
              <a:gd name="adj1" fmla="val -84667"/>
              <a:gd name="adj2" fmla="val 1912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Print Duplicate Entry Data of </a:t>
            </a:r>
            <a:r>
              <a:rPr lang="en-IN" dirty="0" err="1">
                <a:ln w="0"/>
                <a:solidFill>
                  <a:schemeClr val="accent1"/>
                </a:solidFill>
                <a:effectLst>
                  <a:outerShdw blurRad="38100" dist="25400" dir="5400000" algn="ctr" rotWithShape="0">
                    <a:srgbClr val="6E747A">
                      <a:alpha val="43000"/>
                    </a:srgbClr>
                  </a:outerShdw>
                </a:effectLst>
              </a:rPr>
              <a:t>playstore_df</a:t>
            </a:r>
            <a:endParaRPr lang="en-IN" dirty="0">
              <a:ln w="0"/>
              <a:solidFill>
                <a:schemeClr val="accent1"/>
              </a:solidFill>
              <a:effectLst>
                <a:outerShdw blurRad="38100" dist="25400" dir="5400000" algn="ctr" rotWithShape="0">
                  <a:srgbClr val="6E747A">
                    <a:alpha val="43000"/>
                  </a:srgbClr>
                </a:outerShdw>
              </a:effectLst>
            </a:endParaRPr>
          </a:p>
        </p:txBody>
      </p:sp>
      <p:sp>
        <p:nvSpPr>
          <p:cNvPr id="7" name="Rounded Rectangular Callout 6"/>
          <p:cNvSpPr/>
          <p:nvPr/>
        </p:nvSpPr>
        <p:spPr>
          <a:xfrm>
            <a:off x="5040823" y="2811848"/>
            <a:ext cx="3055106" cy="902158"/>
          </a:xfrm>
          <a:prstGeom prst="wedgeRoundRectCallout">
            <a:avLst>
              <a:gd name="adj1" fmla="val -166179"/>
              <a:gd name="adj2" fmla="val 2235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Remove Duplicate Entry Data from </a:t>
            </a:r>
            <a:r>
              <a:rPr lang="en-IN" dirty="0" err="1">
                <a:ln w="0"/>
                <a:solidFill>
                  <a:schemeClr val="accent1"/>
                </a:solidFill>
                <a:effectLst>
                  <a:outerShdw blurRad="38100" dist="25400" dir="5400000" algn="ctr" rotWithShape="0">
                    <a:srgbClr val="6E747A">
                      <a:alpha val="43000"/>
                    </a:srgbClr>
                  </a:outerShdw>
                </a:effectLst>
              </a:rPr>
              <a:t>playstore_df</a:t>
            </a:r>
            <a:r>
              <a:rPr lang="en-IN" dirty="0">
                <a:ln w="0"/>
                <a:solidFill>
                  <a:schemeClr val="accent1"/>
                </a:solidFill>
                <a:effectLst>
                  <a:outerShdw blurRad="38100" dist="25400" dir="5400000" algn="ctr" rotWithShape="0">
                    <a:srgbClr val="6E747A">
                      <a:alpha val="43000"/>
                    </a:srgbClr>
                  </a:outerShdw>
                </a:effectLst>
              </a:rPr>
              <a:t>, print shape of data after removing duplicate entry</a:t>
            </a:r>
          </a:p>
        </p:txBody>
      </p:sp>
      <p:sp>
        <p:nvSpPr>
          <p:cNvPr id="8" name="Rounded Rectangular Callout 7"/>
          <p:cNvSpPr/>
          <p:nvPr/>
        </p:nvSpPr>
        <p:spPr>
          <a:xfrm>
            <a:off x="4853618" y="4304908"/>
            <a:ext cx="4049223" cy="655147"/>
          </a:xfrm>
          <a:prstGeom prst="wedgeRoundRectCallout">
            <a:avLst>
              <a:gd name="adj1" fmla="val -116859"/>
              <a:gd name="adj2" fmla="val -18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3. Remove Duplicate Entry Data from </a:t>
            </a:r>
            <a:r>
              <a:rPr lang="en-IN" dirty="0" err="1">
                <a:ln w="0"/>
                <a:solidFill>
                  <a:schemeClr val="accent1"/>
                </a:solidFill>
                <a:effectLst>
                  <a:outerShdw blurRad="38100" dist="25400" dir="5400000" algn="ctr" rotWithShape="0">
                    <a:srgbClr val="6E747A">
                      <a:alpha val="43000"/>
                    </a:srgbClr>
                  </a:outerShdw>
                </a:effectLst>
              </a:rPr>
              <a:t>user_reviews_df</a:t>
            </a:r>
            <a:r>
              <a:rPr lang="en-IN" dirty="0">
                <a:ln w="0"/>
                <a:solidFill>
                  <a:schemeClr val="accent1"/>
                </a:solidFill>
                <a:effectLst>
                  <a:outerShdw blurRad="38100" dist="25400" dir="5400000" algn="ctr" rotWithShape="0">
                    <a:srgbClr val="6E747A">
                      <a:alpha val="43000"/>
                    </a:srgbClr>
                  </a:outerShdw>
                </a:effectLst>
              </a:rPr>
              <a:t>, print shape of data after removing duplicate entry</a:t>
            </a:r>
          </a:p>
        </p:txBody>
      </p:sp>
    </p:spTree>
    <p:extLst>
      <p:ext uri="{BB962C8B-B14F-4D97-AF65-F5344CB8AC3E}">
        <p14:creationId xmlns:p14="http://schemas.microsoft.com/office/powerpoint/2010/main" val="679507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7419" y="75374"/>
            <a:ext cx="8520600" cy="572700"/>
          </a:xfrm>
        </p:spPr>
        <p:txBody>
          <a:bodyPr/>
          <a:lstStyle/>
          <a:p>
            <a:pPr lvl="0"/>
            <a:r>
              <a:rPr lang="en-IN" dirty="0"/>
              <a:t>Remove Visual Impurities</a:t>
            </a:r>
            <a:br>
              <a:rPr lang="en-IN" dirty="0"/>
            </a:br>
            <a:endParaRPr lang="en-IN" dirty="0"/>
          </a:p>
        </p:txBody>
      </p:sp>
      <p:sp>
        <p:nvSpPr>
          <p:cNvPr id="3" name="TextBox 2"/>
          <p:cNvSpPr txBox="1"/>
          <p:nvPr/>
        </p:nvSpPr>
        <p:spPr>
          <a:xfrm>
            <a:off x="120402" y="931747"/>
            <a:ext cx="8494633" cy="738664"/>
          </a:xfrm>
          <a:prstGeom prst="rect">
            <a:avLst/>
          </a:prstGeom>
          <a:noFill/>
        </p:spPr>
        <p:txBody>
          <a:bodyPr wrap="none" rtlCol="0">
            <a:spAutoFit/>
          </a:bodyPr>
          <a:lstStyle/>
          <a:p>
            <a:r>
              <a:rPr lang="en-IN" dirty="0">
                <a:latin typeface="+mj-lt"/>
              </a:rPr>
              <a:t>Visual Impurities is like eye sight impurities in </a:t>
            </a:r>
            <a:r>
              <a:rPr lang="en-IN" dirty="0" err="1">
                <a:latin typeface="+mj-lt"/>
              </a:rPr>
              <a:t>dataframe</a:t>
            </a:r>
            <a:r>
              <a:rPr lang="en-IN" dirty="0">
                <a:latin typeface="+mj-lt"/>
              </a:rPr>
              <a:t>, without additional deep finding visible impurities</a:t>
            </a:r>
          </a:p>
          <a:p>
            <a:pPr marL="285750" indent="-285750">
              <a:buFont typeface="Arial" panose="020B0604020202020204" pitchFamily="34" charset="0"/>
              <a:buChar char="•"/>
            </a:pPr>
            <a:endParaRPr lang="en-IN" dirty="0">
              <a:latin typeface="+mj-lt"/>
            </a:endParaRPr>
          </a:p>
          <a:p>
            <a:pPr marL="285750" indent="-285750">
              <a:buFont typeface="Arial" panose="020B0604020202020204" pitchFamily="34" charset="0"/>
              <a:buChar char="•"/>
            </a:pPr>
            <a:r>
              <a:rPr lang="en-IN" dirty="0">
                <a:latin typeface="+mj-lt"/>
              </a:rPr>
              <a:t>Like: Price Column have “$” sign and Installation column have “+” sign</a:t>
            </a:r>
          </a:p>
        </p:txBody>
      </p:sp>
      <p:pic>
        <p:nvPicPr>
          <p:cNvPr id="4" name="Picture 3"/>
          <p:cNvPicPr>
            <a:picLocks noChangeAspect="1"/>
          </p:cNvPicPr>
          <p:nvPr/>
        </p:nvPicPr>
        <p:blipFill>
          <a:blip r:embed="rId3"/>
          <a:stretch>
            <a:fillRect/>
          </a:stretch>
        </p:blipFill>
        <p:spPr>
          <a:xfrm>
            <a:off x="278812" y="1954084"/>
            <a:ext cx="8349207" cy="1703516"/>
          </a:xfrm>
          <a:prstGeom prst="rect">
            <a:avLst/>
          </a:prstGeom>
        </p:spPr>
      </p:pic>
      <p:sp>
        <p:nvSpPr>
          <p:cNvPr id="5" name="Rounded Rectangular Callout 4"/>
          <p:cNvSpPr/>
          <p:nvPr/>
        </p:nvSpPr>
        <p:spPr>
          <a:xfrm>
            <a:off x="4561651" y="1833086"/>
            <a:ext cx="3055106" cy="738664"/>
          </a:xfrm>
          <a:prstGeom prst="wedgeRoundRectCallout">
            <a:avLst>
              <a:gd name="adj1" fmla="val -86260"/>
              <a:gd name="adj2" fmla="val 3218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Check </a:t>
            </a:r>
            <a:r>
              <a:rPr lang="en-IN" dirty="0" err="1">
                <a:ln w="0"/>
                <a:solidFill>
                  <a:schemeClr val="accent1"/>
                </a:solidFill>
                <a:effectLst>
                  <a:outerShdw blurRad="38100" dist="25400" dir="5400000" algn="ctr" rotWithShape="0">
                    <a:srgbClr val="6E747A">
                      <a:alpha val="43000"/>
                    </a:srgbClr>
                  </a:outerShdw>
                </a:effectLst>
              </a:rPr>
              <a:t>dataframe</a:t>
            </a:r>
            <a:r>
              <a:rPr lang="en-IN" dirty="0">
                <a:ln w="0"/>
                <a:solidFill>
                  <a:schemeClr val="accent1"/>
                </a:solidFill>
                <a:effectLst>
                  <a:outerShdw blurRad="38100" dist="25400" dir="5400000" algn="ctr" rotWithShape="0">
                    <a:srgbClr val="6E747A">
                      <a:alpha val="43000"/>
                    </a:srgbClr>
                  </a:outerShdw>
                </a:effectLst>
              </a:rPr>
              <a:t> and replace + and $ with blank so it works like delete.</a:t>
            </a:r>
          </a:p>
        </p:txBody>
      </p:sp>
      <p:sp>
        <p:nvSpPr>
          <p:cNvPr id="6" name="Rounded Rectangular Callout 5"/>
          <p:cNvSpPr/>
          <p:nvPr/>
        </p:nvSpPr>
        <p:spPr>
          <a:xfrm>
            <a:off x="3278370" y="4065689"/>
            <a:ext cx="1550561" cy="446954"/>
          </a:xfrm>
          <a:prstGeom prst="wedgeRoundRectCallout">
            <a:avLst>
              <a:gd name="adj1" fmla="val 46115"/>
              <a:gd name="adj2" fmla="val -18241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Data after filter +</a:t>
            </a:r>
          </a:p>
        </p:txBody>
      </p:sp>
      <p:sp>
        <p:nvSpPr>
          <p:cNvPr id="9" name="Rounded Rectangular Callout 5">
            <a:extLst>
              <a:ext uri="{FF2B5EF4-FFF2-40B4-BE49-F238E27FC236}">
                <a16:creationId xmlns:a16="http://schemas.microsoft.com/office/drawing/2014/main" id="{69214693-48B6-927A-7575-B0B3CCFDF380}"/>
              </a:ext>
            </a:extLst>
          </p:cNvPr>
          <p:cNvSpPr/>
          <p:nvPr/>
        </p:nvSpPr>
        <p:spPr>
          <a:xfrm>
            <a:off x="5482414" y="4071202"/>
            <a:ext cx="1550561" cy="446954"/>
          </a:xfrm>
          <a:prstGeom prst="wedgeRoundRectCallout">
            <a:avLst>
              <a:gd name="adj1" fmla="val -50861"/>
              <a:gd name="adj2" fmla="val -18469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Data after filter $</a:t>
            </a:r>
          </a:p>
        </p:txBody>
      </p:sp>
    </p:spTree>
    <p:extLst>
      <p:ext uri="{BB962C8B-B14F-4D97-AF65-F5344CB8AC3E}">
        <p14:creationId xmlns:p14="http://schemas.microsoft.com/office/powerpoint/2010/main" val="34828593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691" y="0"/>
            <a:ext cx="8520600" cy="671210"/>
          </a:xfrm>
        </p:spPr>
        <p:txBody>
          <a:bodyPr/>
          <a:lstStyle/>
          <a:p>
            <a:pPr lvl="0"/>
            <a:r>
              <a:rPr lang="en-IN" dirty="0"/>
              <a:t>Find Unique, Null Count and Data type</a:t>
            </a:r>
          </a:p>
        </p:txBody>
      </p:sp>
      <p:sp>
        <p:nvSpPr>
          <p:cNvPr id="3" name="TextBox 2"/>
          <p:cNvSpPr txBox="1"/>
          <p:nvPr/>
        </p:nvSpPr>
        <p:spPr>
          <a:xfrm>
            <a:off x="97691" y="671210"/>
            <a:ext cx="8212505" cy="1384995"/>
          </a:xfrm>
          <a:prstGeom prst="rect">
            <a:avLst/>
          </a:prstGeom>
          <a:noFill/>
        </p:spPr>
        <p:txBody>
          <a:bodyPr wrap="none" rtlCol="0">
            <a:spAutoFit/>
          </a:bodyPr>
          <a:lstStyle/>
          <a:p>
            <a:r>
              <a:rPr lang="en-IN" dirty="0">
                <a:latin typeface="+mj-lt"/>
              </a:rPr>
              <a:t>For more cleaning of data we identified Unique data – Null Counts and Data type of each column</a:t>
            </a:r>
          </a:p>
          <a:p>
            <a:endParaRPr lang="en-IN" dirty="0">
              <a:latin typeface="+mj-lt"/>
            </a:endParaRPr>
          </a:p>
          <a:p>
            <a:r>
              <a:rPr lang="en-IN" dirty="0">
                <a:latin typeface="+mj-lt"/>
              </a:rPr>
              <a:t>Unique Data	- Unique value of particular column</a:t>
            </a:r>
          </a:p>
          <a:p>
            <a:r>
              <a:rPr lang="en-IN" dirty="0">
                <a:latin typeface="+mj-lt"/>
              </a:rPr>
              <a:t>Null Count 		- </a:t>
            </a:r>
            <a:r>
              <a:rPr lang="en-US" dirty="0">
                <a:solidFill>
                  <a:srgbClr val="111111"/>
                </a:solidFill>
                <a:latin typeface="+mj-lt"/>
              </a:rPr>
              <a:t>NULL means that there is no value</a:t>
            </a:r>
          </a:p>
          <a:p>
            <a:r>
              <a:rPr lang="en-US" dirty="0">
                <a:solidFill>
                  <a:srgbClr val="111111"/>
                </a:solidFill>
                <a:latin typeface="+mj-lt"/>
              </a:rPr>
              <a:t>Nan Count		- </a:t>
            </a:r>
            <a:r>
              <a:rPr lang="en-US" dirty="0" err="1">
                <a:solidFill>
                  <a:srgbClr val="111111"/>
                </a:solidFill>
                <a:latin typeface="+mj-lt"/>
              </a:rPr>
              <a:t>NaN</a:t>
            </a:r>
            <a:r>
              <a:rPr lang="en-US" dirty="0">
                <a:solidFill>
                  <a:srgbClr val="111111"/>
                </a:solidFill>
                <a:latin typeface="+mj-lt"/>
              </a:rPr>
              <a:t> mean that there is some value, although one that is perhaps not usable</a:t>
            </a:r>
            <a:r>
              <a:rPr lang="en-US" sz="1000" dirty="0">
                <a:solidFill>
                  <a:schemeClr val="tx1"/>
                </a:solidFill>
                <a:latin typeface="+mj-lt"/>
              </a:rPr>
              <a:t> </a:t>
            </a:r>
          </a:p>
          <a:p>
            <a:r>
              <a:rPr lang="en-IN" dirty="0">
                <a:latin typeface="+mj-lt"/>
              </a:rPr>
              <a:t>Data type		- Type of data like </a:t>
            </a:r>
            <a:r>
              <a:rPr lang="en-IN" dirty="0" err="1">
                <a:latin typeface="+mj-lt"/>
              </a:rPr>
              <a:t>int</a:t>
            </a:r>
            <a:r>
              <a:rPr lang="en-IN" dirty="0">
                <a:latin typeface="+mj-lt"/>
              </a:rPr>
              <a:t>, float64, object</a:t>
            </a:r>
          </a:p>
        </p:txBody>
      </p:sp>
      <p:pic>
        <p:nvPicPr>
          <p:cNvPr id="5" name="Picture 4"/>
          <p:cNvPicPr>
            <a:picLocks noChangeAspect="1"/>
          </p:cNvPicPr>
          <p:nvPr/>
        </p:nvPicPr>
        <p:blipFill>
          <a:blip r:embed="rId3"/>
          <a:stretch>
            <a:fillRect/>
          </a:stretch>
        </p:blipFill>
        <p:spPr>
          <a:xfrm>
            <a:off x="97691" y="2173912"/>
            <a:ext cx="6819090" cy="2726395"/>
          </a:xfrm>
          <a:prstGeom prst="rect">
            <a:avLst/>
          </a:prstGeom>
        </p:spPr>
      </p:pic>
      <p:sp>
        <p:nvSpPr>
          <p:cNvPr id="6" name="Left-Right Arrow 5"/>
          <p:cNvSpPr/>
          <p:nvPr/>
        </p:nvSpPr>
        <p:spPr>
          <a:xfrm>
            <a:off x="2402732" y="4134255"/>
            <a:ext cx="321013" cy="6809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Line Callout 3 7"/>
          <p:cNvSpPr/>
          <p:nvPr/>
        </p:nvSpPr>
        <p:spPr>
          <a:xfrm>
            <a:off x="5028787" y="4168302"/>
            <a:ext cx="3100330" cy="732005"/>
          </a:xfrm>
          <a:prstGeom prst="borderCallout3">
            <a:avLst>
              <a:gd name="adj1" fmla="val 16005"/>
              <a:gd name="adj2" fmla="val 418"/>
              <a:gd name="adj3" fmla="val 17377"/>
              <a:gd name="adj4" fmla="val -16667"/>
              <a:gd name="adj5" fmla="val 16892"/>
              <a:gd name="adj6" fmla="val -79536"/>
              <a:gd name="adj7" fmla="val -2116"/>
              <a:gd name="adj8" fmla="val -78772"/>
            </a:avLst>
          </a:prstGeom>
        </p:spPr>
        <p:style>
          <a:lnRef idx="2">
            <a:schemeClr val="accent5"/>
          </a:lnRef>
          <a:fillRef idx="1">
            <a:schemeClr val="lt1"/>
          </a:fillRef>
          <a:effectRef idx="0">
            <a:schemeClr val="accent5"/>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Total value of App and Unique value are different, which means some App entries are repeated</a:t>
            </a:r>
          </a:p>
        </p:txBody>
      </p:sp>
    </p:spTree>
    <p:extLst>
      <p:ext uri="{BB962C8B-B14F-4D97-AF65-F5344CB8AC3E}">
        <p14:creationId xmlns:p14="http://schemas.microsoft.com/office/powerpoint/2010/main" val="259807312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09" y="104557"/>
            <a:ext cx="8520600" cy="572700"/>
          </a:xfrm>
        </p:spPr>
        <p:txBody>
          <a:bodyPr/>
          <a:lstStyle/>
          <a:p>
            <a:r>
              <a:rPr lang="en-IN" dirty="0"/>
              <a:t>Information From Data Digging</a:t>
            </a:r>
          </a:p>
        </p:txBody>
      </p:sp>
      <p:pic>
        <p:nvPicPr>
          <p:cNvPr id="4" name="Picture 3"/>
          <p:cNvPicPr>
            <a:picLocks noChangeAspect="1"/>
          </p:cNvPicPr>
          <p:nvPr/>
        </p:nvPicPr>
        <p:blipFill>
          <a:blip r:embed="rId3"/>
          <a:stretch>
            <a:fillRect/>
          </a:stretch>
        </p:blipFill>
        <p:spPr>
          <a:xfrm>
            <a:off x="2025645" y="831923"/>
            <a:ext cx="4816320" cy="2991048"/>
          </a:xfrm>
          <a:prstGeom prst="rect">
            <a:avLst/>
          </a:prstGeom>
        </p:spPr>
      </p:pic>
      <p:sp>
        <p:nvSpPr>
          <p:cNvPr id="5" name="Rounded Rectangular Callout 4"/>
          <p:cNvSpPr/>
          <p:nvPr/>
        </p:nvSpPr>
        <p:spPr>
          <a:xfrm>
            <a:off x="229423" y="953384"/>
            <a:ext cx="1550561" cy="1750905"/>
          </a:xfrm>
          <a:prstGeom prst="wedgeRoundRectCallout">
            <a:avLst>
              <a:gd name="adj1" fmla="val 119071"/>
              <a:gd name="adj2" fmla="val -26584"/>
              <a:gd name="adj3" fmla="val 16667"/>
            </a:avLst>
          </a:prstGeom>
          <a:no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bg1">
                    <a:lumMod val="50000"/>
                  </a:schemeClr>
                </a:solidFill>
                <a:effectLst>
                  <a:outerShdw blurRad="38100" dist="25400" dir="5400000" algn="ctr" rotWithShape="0">
                    <a:srgbClr val="6E747A">
                      <a:alpha val="43000"/>
                    </a:srgbClr>
                  </a:outerShdw>
                </a:effectLst>
              </a:rPr>
              <a:t>Datatype are not correct for some columns like price , size, Installs and Last Update</a:t>
            </a:r>
          </a:p>
        </p:txBody>
      </p:sp>
      <p:sp>
        <p:nvSpPr>
          <p:cNvPr id="6" name="Rounded Rectangular Callout 5"/>
          <p:cNvSpPr/>
          <p:nvPr/>
        </p:nvSpPr>
        <p:spPr>
          <a:xfrm>
            <a:off x="6841965" y="831923"/>
            <a:ext cx="2302035" cy="829582"/>
          </a:xfrm>
          <a:prstGeom prst="wedgeRoundRectCallout">
            <a:avLst>
              <a:gd name="adj1" fmla="val -107443"/>
              <a:gd name="adj2" fmla="val 37909"/>
              <a:gd name="adj3" fmla="val 16667"/>
            </a:avLst>
          </a:prstGeom>
          <a:no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bg1">
                    <a:lumMod val="50000"/>
                  </a:schemeClr>
                </a:solidFill>
                <a:effectLst>
                  <a:outerShdw blurRad="38100" dist="25400" dir="5400000" algn="ctr" rotWithShape="0">
                    <a:srgbClr val="6E747A">
                      <a:alpha val="43000"/>
                    </a:srgbClr>
                  </a:outerShdw>
                </a:effectLst>
              </a:rPr>
              <a:t>Some columns have null values that need to be filled or filtered</a:t>
            </a:r>
          </a:p>
        </p:txBody>
      </p:sp>
      <p:sp>
        <p:nvSpPr>
          <p:cNvPr id="7" name="Rounded Rectangular Callout 6"/>
          <p:cNvSpPr/>
          <p:nvPr/>
        </p:nvSpPr>
        <p:spPr>
          <a:xfrm>
            <a:off x="3006024" y="4136084"/>
            <a:ext cx="2302035" cy="829582"/>
          </a:xfrm>
          <a:prstGeom prst="wedgeRoundRectCallout">
            <a:avLst>
              <a:gd name="adj1" fmla="val -8985"/>
              <a:gd name="adj2" fmla="val -87559"/>
              <a:gd name="adj3" fmla="val 16667"/>
            </a:avLst>
          </a:prstGeom>
          <a:noFill/>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bg1">
                    <a:lumMod val="50000"/>
                  </a:schemeClr>
                </a:solidFill>
                <a:effectLst>
                  <a:outerShdw blurRad="38100" dist="25400" dir="5400000" algn="ctr" rotWithShape="0">
                    <a:srgbClr val="6E747A">
                      <a:alpha val="43000"/>
                    </a:srgbClr>
                  </a:outerShdw>
                </a:effectLst>
              </a:rPr>
              <a:t>Total count of each rows are not same so database are missing</a:t>
            </a:r>
          </a:p>
        </p:txBody>
      </p:sp>
    </p:spTree>
    <p:extLst>
      <p:ext uri="{BB962C8B-B14F-4D97-AF65-F5344CB8AC3E}">
        <p14:creationId xmlns:p14="http://schemas.microsoft.com/office/powerpoint/2010/main" val="25856474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147" y="104557"/>
            <a:ext cx="8520600" cy="572700"/>
          </a:xfrm>
        </p:spPr>
        <p:txBody>
          <a:bodyPr/>
          <a:lstStyle/>
          <a:p>
            <a:r>
              <a:rPr lang="en-IN" dirty="0"/>
              <a:t>Data Filtering Column by Column</a:t>
            </a:r>
          </a:p>
        </p:txBody>
      </p:sp>
      <p:sp>
        <p:nvSpPr>
          <p:cNvPr id="3" name="TextBox 2"/>
          <p:cNvSpPr txBox="1"/>
          <p:nvPr/>
        </p:nvSpPr>
        <p:spPr>
          <a:xfrm>
            <a:off x="117147" y="677257"/>
            <a:ext cx="6353021" cy="307777"/>
          </a:xfrm>
          <a:prstGeom prst="rect">
            <a:avLst/>
          </a:prstGeom>
          <a:noFill/>
        </p:spPr>
        <p:txBody>
          <a:bodyPr wrap="none" rtlCol="0">
            <a:spAutoFit/>
          </a:bodyPr>
          <a:lstStyle/>
          <a:p>
            <a:r>
              <a:rPr lang="en-IN" dirty="0"/>
              <a:t>All Columns have some mistakes and unreliable things that need to be filtered</a:t>
            </a:r>
          </a:p>
        </p:txBody>
      </p:sp>
      <p:graphicFrame>
        <p:nvGraphicFramePr>
          <p:cNvPr id="5" name="Table 4"/>
          <p:cNvGraphicFramePr>
            <a:graphicFrameLocks noGrp="1"/>
          </p:cNvGraphicFramePr>
          <p:nvPr>
            <p:extLst>
              <p:ext uri="{D42A27DB-BD31-4B8C-83A1-F6EECF244321}">
                <p14:modId xmlns:p14="http://schemas.microsoft.com/office/powerpoint/2010/main" val="2185854273"/>
              </p:ext>
            </p:extLst>
          </p:nvPr>
        </p:nvGraphicFramePr>
        <p:xfrm>
          <a:off x="334107" y="1249962"/>
          <a:ext cx="8598877" cy="3548601"/>
        </p:xfrm>
        <a:graphic>
          <a:graphicData uri="http://schemas.openxmlformats.org/drawingml/2006/table">
            <a:tbl>
              <a:tblPr>
                <a:tableStyleId>{5C22544A-7EE6-4342-B048-85BDC9FD1C3A}</a:tableStyleId>
              </a:tblPr>
              <a:tblGrid>
                <a:gridCol w="473289">
                  <a:extLst>
                    <a:ext uri="{9D8B030D-6E8A-4147-A177-3AD203B41FA5}">
                      <a16:colId xmlns:a16="http://schemas.microsoft.com/office/drawing/2014/main" val="20000"/>
                    </a:ext>
                  </a:extLst>
                </a:gridCol>
                <a:gridCol w="1352144">
                  <a:extLst>
                    <a:ext uri="{9D8B030D-6E8A-4147-A177-3AD203B41FA5}">
                      <a16:colId xmlns:a16="http://schemas.microsoft.com/office/drawing/2014/main" val="20001"/>
                    </a:ext>
                  </a:extLst>
                </a:gridCol>
                <a:gridCol w="6773444">
                  <a:extLst>
                    <a:ext uri="{9D8B030D-6E8A-4147-A177-3AD203B41FA5}">
                      <a16:colId xmlns:a16="http://schemas.microsoft.com/office/drawing/2014/main" val="20002"/>
                    </a:ext>
                  </a:extLst>
                </a:gridCol>
              </a:tblGrid>
              <a:tr h="472173">
                <a:tc>
                  <a:txBody>
                    <a:bodyPr/>
                    <a:lstStyle/>
                    <a:p>
                      <a:pPr algn="ctr" fontAlgn="ctr"/>
                      <a:r>
                        <a:rPr lang="en-IN" sz="1400" b="1" u="none" strike="noStrike" dirty="0">
                          <a:solidFill>
                            <a:schemeClr val="accent4">
                              <a:lumMod val="50000"/>
                            </a:schemeClr>
                          </a:solidFill>
                          <a:effectLst/>
                          <a:latin typeface="+mn-lt"/>
                        </a:rPr>
                        <a:t>No</a:t>
                      </a:r>
                      <a:endParaRPr lang="en-IN" sz="1400" b="1" i="0" u="none" strike="noStrike" dirty="0">
                        <a:solidFill>
                          <a:schemeClr val="accent4">
                            <a:lumMod val="50000"/>
                          </a:schemeClr>
                        </a:solidFill>
                        <a:effectLst/>
                        <a:latin typeface="+mn-lt"/>
                      </a:endParaRPr>
                    </a:p>
                  </a:txBody>
                  <a:tcPr marL="9525" marR="9525" marT="9525" marB="0" anchor="ctr"/>
                </a:tc>
                <a:tc>
                  <a:txBody>
                    <a:bodyPr/>
                    <a:lstStyle/>
                    <a:p>
                      <a:pPr algn="ctr" fontAlgn="ctr"/>
                      <a:r>
                        <a:rPr lang="en-IN" sz="1400" b="1" u="none" strike="noStrike" dirty="0" err="1">
                          <a:solidFill>
                            <a:schemeClr val="accent4">
                              <a:lumMod val="50000"/>
                            </a:schemeClr>
                          </a:solidFill>
                          <a:effectLst/>
                          <a:latin typeface="+mn-lt"/>
                        </a:rPr>
                        <a:t>DataType</a:t>
                      </a:r>
                      <a:endParaRPr lang="en-IN" sz="1400" b="1" i="0" u="none" strike="noStrike" dirty="0">
                        <a:solidFill>
                          <a:schemeClr val="accent4">
                            <a:lumMod val="50000"/>
                          </a:schemeClr>
                        </a:solidFill>
                        <a:effectLst/>
                        <a:latin typeface="+mn-lt"/>
                      </a:endParaRPr>
                    </a:p>
                  </a:txBody>
                  <a:tcPr marL="9525" marR="9525" marT="9525" marB="0" anchor="ctr"/>
                </a:tc>
                <a:tc>
                  <a:txBody>
                    <a:bodyPr/>
                    <a:lstStyle/>
                    <a:p>
                      <a:pPr lvl="3" algn="ctr" fontAlgn="ctr"/>
                      <a:r>
                        <a:rPr lang="en-GB" sz="1400" b="1" u="none" strike="noStrike" dirty="0">
                          <a:solidFill>
                            <a:schemeClr val="accent4">
                              <a:lumMod val="50000"/>
                            </a:schemeClr>
                          </a:solidFill>
                          <a:effectLst/>
                          <a:latin typeface="+mn-lt"/>
                        </a:rPr>
                        <a:t>Mistakes and Unreliable things on specific Column</a:t>
                      </a:r>
                      <a:endParaRPr lang="en-GB" sz="1400" b="1" i="0" u="none" strike="noStrike" dirty="0">
                        <a:solidFill>
                          <a:schemeClr val="accent4">
                            <a:lumMod val="50000"/>
                          </a:schemeClr>
                        </a:solidFill>
                        <a:effectLst/>
                        <a:latin typeface="+mn-lt"/>
                      </a:endParaRPr>
                    </a:p>
                  </a:txBody>
                  <a:tcPr marL="9525" marR="9525" marT="9525" marB="0" anchor="ctr"/>
                </a:tc>
                <a:extLst>
                  <a:ext uri="{0D108BD9-81ED-4DB2-BD59-A6C34878D82A}">
                    <a16:rowId xmlns:a16="http://schemas.microsoft.com/office/drawing/2014/main" val="10000"/>
                  </a:ext>
                </a:extLst>
              </a:tr>
              <a:tr h="230328">
                <a:tc>
                  <a:txBody>
                    <a:bodyPr/>
                    <a:lstStyle/>
                    <a:p>
                      <a:pPr algn="ctr" fontAlgn="ctr"/>
                      <a:r>
                        <a:rPr lang="en-IN" sz="1100" u="none" strike="noStrike" dirty="0">
                          <a:solidFill>
                            <a:schemeClr val="bg2">
                              <a:lumMod val="10000"/>
                            </a:schemeClr>
                          </a:solidFill>
                          <a:effectLst/>
                        </a:rPr>
                        <a:t>1</a:t>
                      </a:r>
                      <a:endParaRPr lang="en-IN" sz="1100" b="0" i="0" u="none" strike="noStrike" dirty="0">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dirty="0">
                          <a:solidFill>
                            <a:schemeClr val="bg2">
                              <a:lumMod val="10000"/>
                            </a:schemeClr>
                          </a:solidFill>
                          <a:effectLst/>
                        </a:rPr>
                        <a:t>App</a:t>
                      </a:r>
                      <a:endParaRPr lang="en-IN" sz="1100" b="1" i="0" u="none" strike="noStrike" dirty="0">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Repeated Entry in app column indicated some repeated apps are there</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01"/>
                  </a:ext>
                </a:extLst>
              </a:tr>
              <a:tr h="230328">
                <a:tc>
                  <a:txBody>
                    <a:bodyPr/>
                    <a:lstStyle/>
                    <a:p>
                      <a:pPr algn="ctr" fontAlgn="ctr"/>
                      <a:r>
                        <a:rPr lang="en-IN" sz="1100" u="none" strike="noStrike">
                          <a:solidFill>
                            <a:schemeClr val="bg2">
                              <a:lumMod val="10000"/>
                            </a:schemeClr>
                          </a:solidFill>
                          <a:effectLst/>
                        </a:rPr>
                        <a:t>2</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dirty="0">
                          <a:solidFill>
                            <a:schemeClr val="bg2">
                              <a:lumMod val="10000"/>
                            </a:schemeClr>
                          </a:solidFill>
                          <a:effectLst/>
                        </a:rPr>
                        <a:t>Category</a:t>
                      </a:r>
                      <a:endParaRPr lang="en-IN" sz="1100" b="1" i="0" u="none" strike="noStrike" dirty="0">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1.9 entry in category is outliner, checked data and shifted the row </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02"/>
                  </a:ext>
                </a:extLst>
              </a:tr>
              <a:tr h="230328">
                <a:tc>
                  <a:txBody>
                    <a:bodyPr/>
                    <a:lstStyle/>
                    <a:p>
                      <a:pPr algn="ctr" fontAlgn="ctr"/>
                      <a:r>
                        <a:rPr lang="en-IN" sz="1100" u="none" strike="noStrike">
                          <a:solidFill>
                            <a:schemeClr val="bg2">
                              <a:lumMod val="10000"/>
                            </a:schemeClr>
                          </a:solidFill>
                          <a:effectLst/>
                        </a:rPr>
                        <a:t>3</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dirty="0">
                          <a:solidFill>
                            <a:schemeClr val="bg2">
                              <a:lumMod val="10000"/>
                            </a:schemeClr>
                          </a:solidFill>
                          <a:effectLst/>
                        </a:rPr>
                        <a:t>Rating</a:t>
                      </a:r>
                      <a:endParaRPr lang="en-IN" sz="1100" b="1" i="0" u="none" strike="noStrike" dirty="0">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Null values present, filled it with mean() or median()</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03"/>
                  </a:ext>
                </a:extLst>
              </a:tr>
              <a:tr h="230328">
                <a:tc>
                  <a:txBody>
                    <a:bodyPr/>
                    <a:lstStyle/>
                    <a:p>
                      <a:pPr algn="ctr" fontAlgn="ctr"/>
                      <a:r>
                        <a:rPr lang="en-IN" sz="1100" u="none" strike="noStrike">
                          <a:solidFill>
                            <a:schemeClr val="bg2">
                              <a:lumMod val="10000"/>
                            </a:schemeClr>
                          </a:solidFill>
                          <a:effectLst/>
                        </a:rPr>
                        <a:t>4</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Reviews</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Data type mistake, it’s a numerical data type</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04"/>
                  </a:ext>
                </a:extLst>
              </a:tr>
              <a:tr h="230328">
                <a:tc>
                  <a:txBody>
                    <a:bodyPr/>
                    <a:lstStyle/>
                    <a:p>
                      <a:pPr algn="ctr" fontAlgn="ctr"/>
                      <a:r>
                        <a:rPr lang="en-IN" sz="1100" u="none" strike="noStrike">
                          <a:solidFill>
                            <a:schemeClr val="bg2">
                              <a:lumMod val="10000"/>
                            </a:schemeClr>
                          </a:solidFill>
                          <a:effectLst/>
                        </a:rPr>
                        <a:t>5</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Size</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Converted the size into one single unit </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05"/>
                  </a:ext>
                </a:extLst>
              </a:tr>
              <a:tr h="230328">
                <a:tc>
                  <a:txBody>
                    <a:bodyPr/>
                    <a:lstStyle/>
                    <a:p>
                      <a:pPr algn="ctr" fontAlgn="ctr"/>
                      <a:r>
                        <a:rPr lang="en-IN" sz="1100" u="none" strike="noStrike">
                          <a:solidFill>
                            <a:schemeClr val="bg2">
                              <a:lumMod val="10000"/>
                            </a:schemeClr>
                          </a:solidFill>
                          <a:effectLst/>
                        </a:rPr>
                        <a:t>6</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Installs</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After removing +, corrected the data type to numerical</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06"/>
                  </a:ext>
                </a:extLst>
              </a:tr>
              <a:tr h="312492">
                <a:tc>
                  <a:txBody>
                    <a:bodyPr/>
                    <a:lstStyle/>
                    <a:p>
                      <a:pPr algn="ctr" fontAlgn="ctr"/>
                      <a:r>
                        <a:rPr lang="en-IN" sz="1100" u="none" strike="noStrike">
                          <a:solidFill>
                            <a:schemeClr val="bg2">
                              <a:lumMod val="10000"/>
                            </a:schemeClr>
                          </a:solidFill>
                          <a:effectLst/>
                        </a:rPr>
                        <a:t>7</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Type</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1 null value present,  filled it with proper data (After Crosscheck with play store fill with "Free" )</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07"/>
                  </a:ext>
                </a:extLst>
              </a:tr>
              <a:tr h="230328">
                <a:tc>
                  <a:txBody>
                    <a:bodyPr/>
                    <a:lstStyle/>
                    <a:p>
                      <a:pPr algn="ctr" fontAlgn="ctr"/>
                      <a:r>
                        <a:rPr lang="en-IN" sz="1100" u="none" strike="noStrike">
                          <a:solidFill>
                            <a:schemeClr val="bg2">
                              <a:lumMod val="10000"/>
                            </a:schemeClr>
                          </a:solidFill>
                          <a:effectLst/>
                        </a:rPr>
                        <a:t>8</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Price</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GB" sz="1100" u="none" strike="noStrike" dirty="0">
                          <a:solidFill>
                            <a:schemeClr val="bg2">
                              <a:lumMod val="10000"/>
                            </a:schemeClr>
                          </a:solidFill>
                          <a:effectLst/>
                        </a:rPr>
                        <a:t> After removing $ sign, need to correct data type to numerical</a:t>
                      </a:r>
                      <a:endParaRPr lang="en-GB"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08"/>
                  </a:ext>
                </a:extLst>
              </a:tr>
              <a:tr h="230328">
                <a:tc>
                  <a:txBody>
                    <a:bodyPr/>
                    <a:lstStyle/>
                    <a:p>
                      <a:pPr algn="ctr" fontAlgn="ctr"/>
                      <a:r>
                        <a:rPr lang="en-IN" sz="1100" u="none" strike="noStrike">
                          <a:solidFill>
                            <a:schemeClr val="bg2">
                              <a:lumMod val="10000"/>
                            </a:schemeClr>
                          </a:solidFill>
                          <a:effectLst/>
                        </a:rPr>
                        <a:t>9</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dirty="0">
                          <a:solidFill>
                            <a:schemeClr val="bg2">
                              <a:lumMod val="10000"/>
                            </a:schemeClr>
                          </a:solidFill>
                          <a:effectLst/>
                        </a:rPr>
                        <a:t>Content Rating</a:t>
                      </a:r>
                      <a:endParaRPr lang="en-IN" sz="1100" b="1" i="0" u="none" strike="noStrike" dirty="0">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IN" sz="1100" u="none" strike="noStrike" dirty="0">
                          <a:solidFill>
                            <a:schemeClr val="bg2">
                              <a:lumMod val="10000"/>
                            </a:schemeClr>
                          </a:solidFill>
                          <a:effectLst/>
                        </a:rPr>
                        <a:t> Did not require any operation</a:t>
                      </a:r>
                      <a:endParaRPr lang="en-IN"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09"/>
                  </a:ext>
                </a:extLst>
              </a:tr>
              <a:tr h="230328">
                <a:tc>
                  <a:txBody>
                    <a:bodyPr/>
                    <a:lstStyle/>
                    <a:p>
                      <a:pPr algn="ctr" fontAlgn="ctr"/>
                      <a:r>
                        <a:rPr lang="en-IN" sz="1100" u="none" strike="noStrike">
                          <a:solidFill>
                            <a:schemeClr val="bg2">
                              <a:lumMod val="10000"/>
                            </a:schemeClr>
                          </a:solidFill>
                          <a:effectLst/>
                        </a:rPr>
                        <a:t>10</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Genres</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IN" sz="1100" u="none" strike="noStrike" dirty="0">
                          <a:solidFill>
                            <a:schemeClr val="bg2">
                              <a:lumMod val="10000"/>
                            </a:schemeClr>
                          </a:solidFill>
                          <a:effectLst/>
                        </a:rPr>
                        <a:t> Did not require any operation</a:t>
                      </a:r>
                      <a:endParaRPr lang="en-IN"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10"/>
                  </a:ext>
                </a:extLst>
              </a:tr>
              <a:tr h="230328">
                <a:tc>
                  <a:txBody>
                    <a:bodyPr/>
                    <a:lstStyle/>
                    <a:p>
                      <a:pPr algn="ctr" fontAlgn="ctr"/>
                      <a:r>
                        <a:rPr lang="en-IN" sz="1100" u="none" strike="noStrike">
                          <a:solidFill>
                            <a:schemeClr val="bg2">
                              <a:lumMod val="10000"/>
                            </a:schemeClr>
                          </a:solidFill>
                          <a:effectLst/>
                        </a:rPr>
                        <a:t>11</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Last Updated</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IN" sz="1100" u="none" strike="noStrike" dirty="0">
                          <a:solidFill>
                            <a:schemeClr val="bg2">
                              <a:lumMod val="10000"/>
                            </a:schemeClr>
                          </a:solidFill>
                          <a:effectLst/>
                        </a:rPr>
                        <a:t> Data type needed to replace to Date Format : </a:t>
                      </a:r>
                      <a:r>
                        <a:rPr lang="en-IN" sz="1100" b="0" i="0" u="none" strike="noStrike" cap="none" dirty="0">
                          <a:solidFill>
                            <a:schemeClr val="bg2">
                              <a:lumMod val="10000"/>
                            </a:schemeClr>
                          </a:solidFill>
                          <a:effectLst/>
                          <a:latin typeface="+mn-lt"/>
                          <a:ea typeface="+mn-ea"/>
                          <a:cs typeface="+mn-cs"/>
                          <a:sym typeface="Arial"/>
                        </a:rPr>
                        <a:t>datetime64[ns]</a:t>
                      </a:r>
                    </a:p>
                  </a:txBody>
                  <a:tcPr marL="9525" marR="9525" marT="9525" marB="0" anchor="ctr"/>
                </a:tc>
                <a:extLst>
                  <a:ext uri="{0D108BD9-81ED-4DB2-BD59-A6C34878D82A}">
                    <a16:rowId xmlns:a16="http://schemas.microsoft.com/office/drawing/2014/main" val="10011"/>
                  </a:ext>
                </a:extLst>
              </a:tr>
              <a:tr h="230328">
                <a:tc>
                  <a:txBody>
                    <a:bodyPr/>
                    <a:lstStyle/>
                    <a:p>
                      <a:pPr algn="ctr" fontAlgn="ctr"/>
                      <a:r>
                        <a:rPr lang="en-IN" sz="1100" u="none" strike="noStrike">
                          <a:solidFill>
                            <a:schemeClr val="bg2">
                              <a:lumMod val="10000"/>
                            </a:schemeClr>
                          </a:solidFill>
                          <a:effectLst/>
                        </a:rPr>
                        <a:t>12</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a:solidFill>
                            <a:schemeClr val="bg2">
                              <a:lumMod val="10000"/>
                            </a:schemeClr>
                          </a:solidFill>
                          <a:effectLst/>
                        </a:rPr>
                        <a:t>Current Ver</a:t>
                      </a:r>
                      <a:endParaRPr lang="en-IN" sz="1100" b="1" i="0" u="none" strike="noStrike">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IN" sz="1100" u="none" strike="noStrike" dirty="0">
                          <a:solidFill>
                            <a:schemeClr val="bg2">
                              <a:lumMod val="10000"/>
                            </a:schemeClr>
                          </a:solidFill>
                          <a:effectLst/>
                        </a:rPr>
                        <a:t> Did not require any operation</a:t>
                      </a:r>
                      <a:endParaRPr lang="en-IN"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12"/>
                  </a:ext>
                </a:extLst>
              </a:tr>
              <a:tr h="230328">
                <a:tc>
                  <a:txBody>
                    <a:bodyPr/>
                    <a:lstStyle/>
                    <a:p>
                      <a:pPr algn="ctr" fontAlgn="ctr"/>
                      <a:r>
                        <a:rPr lang="en-IN" sz="1100" u="none" strike="noStrike">
                          <a:solidFill>
                            <a:schemeClr val="bg2">
                              <a:lumMod val="10000"/>
                            </a:schemeClr>
                          </a:solidFill>
                          <a:effectLst/>
                        </a:rPr>
                        <a:t>13</a:t>
                      </a:r>
                      <a:endParaRPr lang="en-IN" sz="1100" b="0" i="0" u="none" strike="noStrike">
                        <a:solidFill>
                          <a:schemeClr val="bg2">
                            <a:lumMod val="10000"/>
                          </a:schemeClr>
                        </a:solidFill>
                        <a:effectLst/>
                        <a:latin typeface="Calibri" panose="020F0502020204030204" pitchFamily="34" charset="0"/>
                      </a:endParaRPr>
                    </a:p>
                  </a:txBody>
                  <a:tcPr marL="9525" marR="9525" marT="9525" marB="0" anchor="ctr"/>
                </a:tc>
                <a:tc>
                  <a:txBody>
                    <a:bodyPr/>
                    <a:lstStyle/>
                    <a:p>
                      <a:pPr algn="ctr" fontAlgn="ctr"/>
                      <a:r>
                        <a:rPr lang="en-IN" sz="1100" b="1" u="none" strike="noStrike" dirty="0">
                          <a:solidFill>
                            <a:schemeClr val="bg2">
                              <a:lumMod val="10000"/>
                            </a:schemeClr>
                          </a:solidFill>
                          <a:effectLst/>
                        </a:rPr>
                        <a:t>Android </a:t>
                      </a:r>
                      <a:r>
                        <a:rPr lang="en-IN" sz="1100" b="1" u="none" strike="noStrike" dirty="0" err="1">
                          <a:solidFill>
                            <a:schemeClr val="bg2">
                              <a:lumMod val="10000"/>
                            </a:schemeClr>
                          </a:solidFill>
                          <a:effectLst/>
                        </a:rPr>
                        <a:t>Ver</a:t>
                      </a:r>
                      <a:endParaRPr lang="en-IN" sz="1100" b="1" i="0" u="none" strike="noStrike" dirty="0">
                        <a:solidFill>
                          <a:schemeClr val="bg2">
                            <a:lumMod val="10000"/>
                          </a:schemeClr>
                        </a:solidFill>
                        <a:effectLst/>
                        <a:latin typeface="Arial" panose="020B0604020202020204" pitchFamily="34" charset="0"/>
                      </a:endParaRPr>
                    </a:p>
                  </a:txBody>
                  <a:tcPr marL="9525" marR="9525" marT="9525" marB="0" anchor="ctr"/>
                </a:tc>
                <a:tc>
                  <a:txBody>
                    <a:bodyPr/>
                    <a:lstStyle/>
                    <a:p>
                      <a:pPr lvl="3" algn="l" fontAlgn="ctr"/>
                      <a:r>
                        <a:rPr lang="en-IN" sz="1100" u="none" strike="noStrike" dirty="0">
                          <a:solidFill>
                            <a:schemeClr val="bg2">
                              <a:lumMod val="10000"/>
                            </a:schemeClr>
                          </a:solidFill>
                          <a:effectLst/>
                        </a:rPr>
                        <a:t> Did not require any operation</a:t>
                      </a:r>
                      <a:endParaRPr lang="en-IN" sz="1100" b="0" i="0" u="none" strike="noStrike" dirty="0">
                        <a:solidFill>
                          <a:schemeClr val="bg2">
                            <a:lumMod val="10000"/>
                          </a:schemeClr>
                        </a:solidFill>
                        <a:effectLst/>
                        <a:latin typeface="Arial" panose="020B0604020202020204" pitchFamily="34" charset="0"/>
                      </a:endParaRPr>
                    </a:p>
                  </a:txBody>
                  <a:tcPr marL="9525" marR="9525" marT="9525" marB="0" anchor="ctr"/>
                </a:tc>
                <a:extLst>
                  <a:ext uri="{0D108BD9-81ED-4DB2-BD59-A6C34878D82A}">
                    <a16:rowId xmlns:a16="http://schemas.microsoft.com/office/drawing/2014/main" val="10013"/>
                  </a:ext>
                </a:extLst>
              </a:tr>
            </a:tbl>
          </a:graphicData>
        </a:graphic>
      </p:graphicFrame>
    </p:spTree>
    <p:extLst>
      <p:ext uri="{BB962C8B-B14F-4D97-AF65-F5344CB8AC3E}">
        <p14:creationId xmlns:p14="http://schemas.microsoft.com/office/powerpoint/2010/main" val="42423132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572700"/>
          </a:xfrm>
        </p:spPr>
        <p:txBody>
          <a:bodyPr/>
          <a:lstStyle/>
          <a:p>
            <a:r>
              <a:rPr lang="en-IN" dirty="0"/>
              <a:t>App Column Operation</a:t>
            </a:r>
          </a:p>
        </p:txBody>
      </p:sp>
      <p:pic>
        <p:nvPicPr>
          <p:cNvPr id="3" name="Picture 2"/>
          <p:cNvPicPr>
            <a:picLocks noChangeAspect="1"/>
          </p:cNvPicPr>
          <p:nvPr/>
        </p:nvPicPr>
        <p:blipFill>
          <a:blip r:embed="rId3"/>
          <a:stretch>
            <a:fillRect/>
          </a:stretch>
        </p:blipFill>
        <p:spPr>
          <a:xfrm>
            <a:off x="241738" y="1345652"/>
            <a:ext cx="8537798" cy="3399608"/>
          </a:xfrm>
          <a:prstGeom prst="rect">
            <a:avLst/>
          </a:prstGeom>
        </p:spPr>
      </p:pic>
      <p:sp>
        <p:nvSpPr>
          <p:cNvPr id="4" name="Rounded Rectangular Callout 3"/>
          <p:cNvSpPr/>
          <p:nvPr/>
        </p:nvSpPr>
        <p:spPr>
          <a:xfrm>
            <a:off x="4698285" y="1122175"/>
            <a:ext cx="3055106" cy="446954"/>
          </a:xfrm>
          <a:prstGeom prst="wedgeRoundRectCallout">
            <a:avLst>
              <a:gd name="adj1" fmla="val -86260"/>
              <a:gd name="adj2" fmla="val 9332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Identify duplicate apps</a:t>
            </a:r>
          </a:p>
        </p:txBody>
      </p:sp>
      <p:sp>
        <p:nvSpPr>
          <p:cNvPr id="5" name="Rounded Rectangular Callout 4"/>
          <p:cNvSpPr/>
          <p:nvPr/>
        </p:nvSpPr>
        <p:spPr>
          <a:xfrm>
            <a:off x="5339416" y="2058926"/>
            <a:ext cx="3552336" cy="446954"/>
          </a:xfrm>
          <a:prstGeom prst="wedgeRoundRectCallout">
            <a:avLst>
              <a:gd name="adj1" fmla="val -86260"/>
              <a:gd name="adj2" fmla="val 3218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Remove duplicates and clean data and store in playstore_df3 </a:t>
            </a:r>
            <a:r>
              <a:rPr lang="en-IN" dirty="0" err="1">
                <a:ln w="0"/>
                <a:solidFill>
                  <a:schemeClr val="accent1"/>
                </a:solidFill>
                <a:effectLst>
                  <a:outerShdw blurRad="38100" dist="25400" dir="5400000" algn="ctr" rotWithShape="0">
                    <a:srgbClr val="6E747A">
                      <a:alpha val="43000"/>
                    </a:srgbClr>
                  </a:outerShdw>
                </a:effectLst>
              </a:rPr>
              <a:t>dataframe</a:t>
            </a:r>
            <a:r>
              <a:rPr lang="en-IN" dirty="0">
                <a:ln w="0"/>
                <a:solidFill>
                  <a:schemeClr val="accent1"/>
                </a:solidFill>
                <a:effectLst>
                  <a:outerShdw blurRad="38100" dist="25400" dir="5400000" algn="ctr" rotWithShape="0">
                    <a:srgbClr val="6E747A">
                      <a:alpha val="43000"/>
                    </a:srgbClr>
                  </a:outerShdw>
                </a:effectLst>
              </a:rPr>
              <a:t> </a:t>
            </a:r>
          </a:p>
        </p:txBody>
      </p:sp>
    </p:spTree>
    <p:extLst>
      <p:ext uri="{BB962C8B-B14F-4D97-AF65-F5344CB8AC3E}">
        <p14:creationId xmlns:p14="http://schemas.microsoft.com/office/powerpoint/2010/main" val="16331663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827" y="82726"/>
            <a:ext cx="8520600" cy="572700"/>
          </a:xfrm>
        </p:spPr>
        <p:txBody>
          <a:bodyPr/>
          <a:lstStyle/>
          <a:p>
            <a:r>
              <a:rPr lang="en-IN" dirty="0"/>
              <a:t>Category Column Operation</a:t>
            </a:r>
          </a:p>
        </p:txBody>
      </p:sp>
      <p:pic>
        <p:nvPicPr>
          <p:cNvPr id="3" name="Picture 2"/>
          <p:cNvPicPr>
            <a:picLocks noChangeAspect="1"/>
          </p:cNvPicPr>
          <p:nvPr/>
        </p:nvPicPr>
        <p:blipFill>
          <a:blip r:embed="rId3"/>
          <a:stretch>
            <a:fillRect/>
          </a:stretch>
        </p:blipFill>
        <p:spPr>
          <a:xfrm>
            <a:off x="212410" y="1017175"/>
            <a:ext cx="4075490" cy="2471709"/>
          </a:xfrm>
          <a:prstGeom prst="rect">
            <a:avLst/>
          </a:prstGeom>
        </p:spPr>
      </p:pic>
      <p:pic>
        <p:nvPicPr>
          <p:cNvPr id="4" name="Picture 3"/>
          <p:cNvPicPr>
            <a:picLocks noChangeAspect="1"/>
          </p:cNvPicPr>
          <p:nvPr/>
        </p:nvPicPr>
        <p:blipFill>
          <a:blip r:embed="rId4"/>
          <a:stretch>
            <a:fillRect/>
          </a:stretch>
        </p:blipFill>
        <p:spPr>
          <a:xfrm>
            <a:off x="4559238" y="709398"/>
            <a:ext cx="4168597" cy="4009721"/>
          </a:xfrm>
          <a:prstGeom prst="rect">
            <a:avLst/>
          </a:prstGeom>
        </p:spPr>
      </p:pic>
      <p:sp>
        <p:nvSpPr>
          <p:cNvPr id="5" name="TextBox 4"/>
          <p:cNvSpPr txBox="1"/>
          <p:nvPr/>
        </p:nvSpPr>
        <p:spPr>
          <a:xfrm>
            <a:off x="144827" y="709398"/>
            <a:ext cx="333746" cy="307777"/>
          </a:xfrm>
          <a:prstGeom prst="rect">
            <a:avLst/>
          </a:prstGeom>
          <a:noFill/>
        </p:spPr>
        <p:txBody>
          <a:bodyPr wrap="none" rtlCol="0">
            <a:spAutoFit/>
          </a:bodyPr>
          <a:lstStyle/>
          <a:p>
            <a:r>
              <a:rPr lang="en-IN" b="1" dirty="0">
                <a:solidFill>
                  <a:schemeClr val="accent1">
                    <a:lumMod val="50000"/>
                  </a:schemeClr>
                </a:solidFill>
              </a:rPr>
              <a:t>1.</a:t>
            </a:r>
          </a:p>
        </p:txBody>
      </p:sp>
      <p:sp>
        <p:nvSpPr>
          <p:cNvPr id="6" name="TextBox 5"/>
          <p:cNvSpPr txBox="1"/>
          <p:nvPr/>
        </p:nvSpPr>
        <p:spPr>
          <a:xfrm>
            <a:off x="4287900" y="655426"/>
            <a:ext cx="333746" cy="307777"/>
          </a:xfrm>
          <a:prstGeom prst="rect">
            <a:avLst/>
          </a:prstGeom>
          <a:noFill/>
        </p:spPr>
        <p:txBody>
          <a:bodyPr wrap="none" rtlCol="0">
            <a:spAutoFit/>
          </a:bodyPr>
          <a:lstStyle/>
          <a:p>
            <a:r>
              <a:rPr lang="en-IN" b="1" dirty="0">
                <a:solidFill>
                  <a:schemeClr val="accent1">
                    <a:lumMod val="50000"/>
                  </a:schemeClr>
                </a:solidFill>
              </a:rPr>
              <a:t>2.</a:t>
            </a:r>
          </a:p>
        </p:txBody>
      </p:sp>
      <p:sp>
        <p:nvSpPr>
          <p:cNvPr id="7" name="Rounded Rectangular Callout 6"/>
          <p:cNvSpPr/>
          <p:nvPr/>
        </p:nvSpPr>
        <p:spPr>
          <a:xfrm>
            <a:off x="2795913" y="2078761"/>
            <a:ext cx="945770" cy="348536"/>
          </a:xfrm>
          <a:prstGeom prst="wedgeRoundRectCallout">
            <a:avLst>
              <a:gd name="adj1" fmla="val -131675"/>
              <a:gd name="adj2" fmla="val -5142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1.outliner</a:t>
            </a:r>
          </a:p>
        </p:txBody>
      </p:sp>
      <p:sp>
        <p:nvSpPr>
          <p:cNvPr id="8" name="Rounded Rectangular Callout 7"/>
          <p:cNvSpPr/>
          <p:nvPr/>
        </p:nvSpPr>
        <p:spPr>
          <a:xfrm>
            <a:off x="2211533" y="2617684"/>
            <a:ext cx="2143950" cy="446954"/>
          </a:xfrm>
          <a:prstGeom prst="wedgeRoundRectCallout">
            <a:avLst>
              <a:gd name="adj1" fmla="val 69144"/>
              <a:gd name="adj2" fmla="val -31585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Find row of that data</a:t>
            </a:r>
          </a:p>
        </p:txBody>
      </p:sp>
      <p:sp>
        <p:nvSpPr>
          <p:cNvPr id="9" name="Rounded Rectangular Callout 8"/>
          <p:cNvSpPr/>
          <p:nvPr/>
        </p:nvSpPr>
        <p:spPr>
          <a:xfrm>
            <a:off x="2795913" y="3349707"/>
            <a:ext cx="1292452" cy="446954"/>
          </a:xfrm>
          <a:prstGeom prst="wedgeRoundRectCallout">
            <a:avLst>
              <a:gd name="adj1" fmla="val 88757"/>
              <a:gd name="adj2" fmla="val -7599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3. Shift data </a:t>
            </a:r>
          </a:p>
        </p:txBody>
      </p:sp>
      <p:sp>
        <p:nvSpPr>
          <p:cNvPr id="10" name="Rounded Rectangular Callout 9"/>
          <p:cNvSpPr/>
          <p:nvPr/>
        </p:nvSpPr>
        <p:spPr>
          <a:xfrm>
            <a:off x="1460938" y="4229573"/>
            <a:ext cx="2627427" cy="446954"/>
          </a:xfrm>
          <a:prstGeom prst="wedgeRoundRectCallout">
            <a:avLst>
              <a:gd name="adj1" fmla="val 68756"/>
              <a:gd name="adj2" fmla="val -2896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4. Replace with “LIFESTYLE”               (check with </a:t>
            </a:r>
            <a:r>
              <a:rPr lang="en-IN" dirty="0" err="1">
                <a:ln w="0"/>
                <a:solidFill>
                  <a:schemeClr val="accent1"/>
                </a:solidFill>
                <a:effectLst>
                  <a:outerShdw blurRad="38100" dist="25400" dir="5400000" algn="ctr" rotWithShape="0">
                    <a:srgbClr val="6E747A">
                      <a:alpha val="43000"/>
                    </a:srgbClr>
                  </a:outerShdw>
                </a:effectLst>
              </a:rPr>
              <a:t>playstore</a:t>
            </a:r>
            <a:r>
              <a:rPr lang="en-IN" dirty="0">
                <a:ln w="0"/>
                <a:solidFill>
                  <a:schemeClr val="accent1"/>
                </a:solidFill>
                <a:effectLst>
                  <a:outerShdw blurRad="38100" dist="25400" dir="5400000" algn="ctr" rotWithShape="0">
                    <a:srgbClr val="6E747A">
                      <a:alpha val="43000"/>
                    </a:srgbClr>
                  </a:outerShdw>
                </a:effectLst>
              </a:rPr>
              <a:t>)</a:t>
            </a:r>
          </a:p>
        </p:txBody>
      </p:sp>
    </p:spTree>
    <p:extLst>
      <p:ext uri="{BB962C8B-B14F-4D97-AF65-F5344CB8AC3E}">
        <p14:creationId xmlns:p14="http://schemas.microsoft.com/office/powerpoint/2010/main" val="13721404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5750" y="509500"/>
            <a:ext cx="8512500" cy="37848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lnSpc>
                <a:spcPct val="100000"/>
              </a:lnSpc>
              <a:spcBef>
                <a:spcPts val="0"/>
              </a:spcBef>
              <a:spcAft>
                <a:spcPts val="0"/>
              </a:spcAft>
              <a:buSzPts val="5200"/>
              <a:buNone/>
            </a:pPr>
            <a:endParaRPr sz="3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a:p>
            <a:pPr marL="0" lvl="0" indent="0" algn="ctr" rtl="0">
              <a:spcBef>
                <a:spcPts val="0"/>
              </a:spcBef>
              <a:spcAft>
                <a:spcPts val="0"/>
              </a:spcAft>
              <a:buSzPts val="5200"/>
              <a:buNone/>
            </a:pPr>
            <a:endParaRPr sz="1600" b="1" dirty="0">
              <a:solidFill>
                <a:schemeClr val="lt1"/>
              </a:solidFill>
              <a:latin typeface="Montserrat"/>
              <a:ea typeface="Montserrat"/>
              <a:cs typeface="Montserrat"/>
              <a:sym typeface="Montserrat"/>
            </a:endParaRPr>
          </a:p>
        </p:txBody>
      </p:sp>
      <p:sp>
        <p:nvSpPr>
          <p:cNvPr id="3" name="TextBox 2"/>
          <p:cNvSpPr txBox="1"/>
          <p:nvPr/>
        </p:nvSpPr>
        <p:spPr>
          <a:xfrm>
            <a:off x="315750" y="844061"/>
            <a:ext cx="6981090" cy="3970318"/>
          </a:xfrm>
          <a:prstGeom prst="rect">
            <a:avLst/>
          </a:prstGeom>
          <a:noFill/>
        </p:spPr>
        <p:txBody>
          <a:bodyPr wrap="square" rtlCol="0">
            <a:spAutoFit/>
          </a:bodyPr>
          <a:lstStyle/>
          <a:p>
            <a:r>
              <a:rPr lang="en-IN" sz="3600" b="1" dirty="0">
                <a:solidFill>
                  <a:schemeClr val="lt1"/>
                </a:solidFill>
                <a:latin typeface="Montserrat"/>
                <a:ea typeface="Montserrat"/>
                <a:cs typeface="Montserrat"/>
              </a:rPr>
              <a:t>Team Member                </a:t>
            </a:r>
          </a:p>
          <a:p>
            <a:r>
              <a:rPr lang="en-IN" sz="1800" b="1" dirty="0">
                <a:solidFill>
                  <a:schemeClr val="accent4">
                    <a:lumMod val="50000"/>
                  </a:schemeClr>
                </a:solidFill>
                <a:latin typeface="Verdana" panose="020B0604030504040204" pitchFamily="34" charset="0"/>
                <a:ea typeface="Verdana" panose="020B0604030504040204" pitchFamily="34" charset="0"/>
              </a:rPr>
              <a:t>Team DATA DIGGERS</a:t>
            </a:r>
          </a:p>
          <a:p>
            <a:endParaRPr lang="en-IN" sz="1800" b="1" dirty="0">
              <a:solidFill>
                <a:schemeClr val="accent4">
                  <a:lumMod val="50000"/>
                </a:schemeClr>
              </a:solidFill>
              <a:latin typeface="Verdana" panose="020B0604030504040204" pitchFamily="34" charset="0"/>
              <a:ea typeface="Verdana" panose="020B0604030504040204" pitchFamily="34" charset="0"/>
            </a:endParaRPr>
          </a:p>
          <a:p>
            <a:r>
              <a:rPr lang="en-IN" sz="1800" dirty="0">
                <a:latin typeface="Verdana" panose="020B0604030504040204" pitchFamily="34" charset="0"/>
                <a:ea typeface="Verdana" panose="020B0604030504040204" pitchFamily="34" charset="0"/>
              </a:rPr>
              <a:t>1. SARTHAK ARORA	| </a:t>
            </a:r>
            <a:r>
              <a:rPr lang="en-IN" sz="1800" dirty="0">
                <a:latin typeface="Verdana" panose="020B0604030504040204" pitchFamily="34" charset="0"/>
                <a:ea typeface="Verdana" panose="020B0604030504040204" pitchFamily="34" charset="0"/>
                <a:hlinkClick r:id="rId3"/>
              </a:rPr>
              <a:t>sarthak1611@gmail.com</a:t>
            </a:r>
            <a:endParaRPr lang="en-IN" sz="1800" dirty="0">
              <a:latin typeface="Verdana" panose="020B0604030504040204" pitchFamily="34" charset="0"/>
              <a:ea typeface="Verdana" panose="020B0604030504040204" pitchFamily="34" charset="0"/>
            </a:endParaRPr>
          </a:p>
          <a:p>
            <a:endParaRPr lang="en-IN" sz="1800" dirty="0">
              <a:latin typeface="Verdana" panose="020B0604030504040204" pitchFamily="34" charset="0"/>
              <a:ea typeface="Verdana" panose="020B0604030504040204" pitchFamily="34" charset="0"/>
            </a:endParaRPr>
          </a:p>
          <a:p>
            <a:r>
              <a:rPr lang="en-IN" sz="1800" dirty="0">
                <a:latin typeface="Verdana" panose="020B0604030504040204" pitchFamily="34" charset="0"/>
                <a:ea typeface="Verdana" panose="020B0604030504040204" pitchFamily="34" charset="0"/>
              </a:rPr>
              <a:t>2. JAY NANDASANA	| </a:t>
            </a:r>
            <a:r>
              <a:rPr lang="en-IN" sz="1800" dirty="0">
                <a:latin typeface="Verdana" panose="020B0604030504040204" pitchFamily="34" charset="0"/>
                <a:ea typeface="Verdana" panose="020B0604030504040204" pitchFamily="34" charset="0"/>
                <a:hlinkClick r:id="rId4"/>
              </a:rPr>
              <a:t>nandasanajay@gmail.com</a:t>
            </a:r>
            <a:endParaRPr lang="en-IN" sz="1800" dirty="0">
              <a:latin typeface="Verdana" panose="020B0604030504040204" pitchFamily="34" charset="0"/>
              <a:ea typeface="Verdana" panose="020B0604030504040204" pitchFamily="34" charset="0"/>
            </a:endParaRPr>
          </a:p>
          <a:p>
            <a:endParaRPr lang="en-IN" sz="1800" dirty="0">
              <a:latin typeface="Verdana" panose="020B0604030504040204" pitchFamily="34" charset="0"/>
              <a:ea typeface="Verdana" panose="020B0604030504040204" pitchFamily="34" charset="0"/>
            </a:endParaRPr>
          </a:p>
          <a:p>
            <a:r>
              <a:rPr lang="en-IN" sz="1800" dirty="0">
                <a:latin typeface="Verdana" panose="020B0604030504040204" pitchFamily="34" charset="0"/>
                <a:ea typeface="Verdana" panose="020B0604030504040204" pitchFamily="34" charset="0"/>
              </a:rPr>
              <a:t>3. MADHAVI MALI	| </a:t>
            </a:r>
            <a:r>
              <a:rPr lang="en-IN" sz="1800" dirty="0">
                <a:latin typeface="Verdana" panose="020B0604030504040204" pitchFamily="34" charset="0"/>
                <a:ea typeface="Verdana" panose="020B0604030504040204" pitchFamily="34" charset="0"/>
                <a:hlinkClick r:id="rId5"/>
              </a:rPr>
              <a:t>madhvimali1996@gmail.com</a:t>
            </a:r>
            <a:endParaRPr lang="en-IN" sz="1800" dirty="0">
              <a:latin typeface="Verdana" panose="020B0604030504040204" pitchFamily="34" charset="0"/>
              <a:ea typeface="Verdana" panose="020B0604030504040204" pitchFamily="34" charset="0"/>
            </a:endParaRPr>
          </a:p>
          <a:p>
            <a:endParaRPr lang="en-IN" sz="1800" dirty="0">
              <a:latin typeface="Verdana" panose="020B0604030504040204" pitchFamily="34" charset="0"/>
              <a:ea typeface="Verdana" panose="020B0604030504040204" pitchFamily="34" charset="0"/>
            </a:endParaRPr>
          </a:p>
          <a:p>
            <a:r>
              <a:rPr lang="en-IN" sz="1800" dirty="0">
                <a:latin typeface="Verdana" panose="020B0604030504040204" pitchFamily="34" charset="0"/>
                <a:ea typeface="Verdana" panose="020B0604030504040204" pitchFamily="34" charset="0"/>
              </a:rPr>
              <a:t>4. PRANJALI TETE	| </a:t>
            </a:r>
            <a:r>
              <a:rPr lang="en-IN" sz="1800" dirty="0">
                <a:latin typeface="Verdana" panose="020B0604030504040204" pitchFamily="34" charset="0"/>
                <a:ea typeface="Verdana" panose="020B0604030504040204" pitchFamily="34" charset="0"/>
                <a:hlinkClick r:id="rId6"/>
              </a:rPr>
              <a:t>pranjalitele@gmail.com</a:t>
            </a:r>
            <a:endParaRPr lang="en-IN" sz="1800" dirty="0">
              <a:latin typeface="Verdana" panose="020B0604030504040204" pitchFamily="34" charset="0"/>
              <a:ea typeface="Verdana" panose="020B0604030504040204" pitchFamily="34" charset="0"/>
            </a:endParaRPr>
          </a:p>
          <a:p>
            <a:endParaRPr lang="en-IN" sz="1800" dirty="0">
              <a:latin typeface="Verdana" panose="020B0604030504040204" pitchFamily="34" charset="0"/>
              <a:ea typeface="Verdana" panose="020B0604030504040204" pitchFamily="34" charset="0"/>
            </a:endParaRPr>
          </a:p>
          <a:p>
            <a:r>
              <a:rPr lang="en-IN" sz="1800" dirty="0">
                <a:latin typeface="Verdana" panose="020B0604030504040204" pitchFamily="34" charset="0"/>
                <a:ea typeface="Verdana" panose="020B0604030504040204" pitchFamily="34" charset="0"/>
              </a:rPr>
              <a:t>5. ARSHI WANI		| </a:t>
            </a:r>
            <a:r>
              <a:rPr lang="en-IN" sz="1800" dirty="0">
                <a:latin typeface="Verdana" panose="020B0604030504040204" pitchFamily="34" charset="0"/>
                <a:ea typeface="Verdana" panose="020B0604030504040204" pitchFamily="34" charset="0"/>
                <a:hlinkClick r:id="rId7"/>
              </a:rPr>
              <a:t>arshiwani3@gmail.com</a:t>
            </a:r>
            <a:endParaRPr lang="en-IN" sz="1800" dirty="0">
              <a:latin typeface="Verdana" panose="020B0604030504040204" pitchFamily="34" charset="0"/>
              <a:ea typeface="Verdana" panose="020B0604030504040204" pitchFamily="34" charset="0"/>
            </a:endParaRPr>
          </a:p>
          <a:p>
            <a:endParaRPr lang="en-IN" sz="1800" dirty="0">
              <a:latin typeface="Verdana" panose="020B0604030504040204" pitchFamily="34" charset="0"/>
              <a:ea typeface="Verdana" panose="020B0604030504040204" pitchFamily="3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025" y="0"/>
            <a:ext cx="8520600" cy="572700"/>
          </a:xfrm>
        </p:spPr>
        <p:txBody>
          <a:bodyPr/>
          <a:lstStyle/>
          <a:p>
            <a:r>
              <a:rPr lang="en-IN" dirty="0"/>
              <a:t>Rating Column Operation</a:t>
            </a:r>
          </a:p>
        </p:txBody>
      </p:sp>
      <p:pic>
        <p:nvPicPr>
          <p:cNvPr id="3" name="Picture 2"/>
          <p:cNvPicPr>
            <a:picLocks noChangeAspect="1"/>
          </p:cNvPicPr>
          <p:nvPr/>
        </p:nvPicPr>
        <p:blipFill>
          <a:blip r:embed="rId3"/>
          <a:stretch>
            <a:fillRect/>
          </a:stretch>
        </p:blipFill>
        <p:spPr>
          <a:xfrm>
            <a:off x="133025" y="751979"/>
            <a:ext cx="5649645" cy="4145842"/>
          </a:xfrm>
          <a:prstGeom prst="rect">
            <a:avLst/>
          </a:prstGeom>
        </p:spPr>
      </p:pic>
      <p:sp>
        <p:nvSpPr>
          <p:cNvPr id="4" name="Rounded Rectangular Callout 3"/>
          <p:cNvSpPr/>
          <p:nvPr/>
        </p:nvSpPr>
        <p:spPr>
          <a:xfrm>
            <a:off x="4719306" y="1364057"/>
            <a:ext cx="2154460" cy="348536"/>
          </a:xfrm>
          <a:prstGeom prst="wedgeRoundRectCallout">
            <a:avLst>
              <a:gd name="adj1" fmla="val -139628"/>
              <a:gd name="adj2" fmla="val -2127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Find Unique value</a:t>
            </a:r>
          </a:p>
        </p:txBody>
      </p:sp>
      <p:sp>
        <p:nvSpPr>
          <p:cNvPr id="5" name="Oval 4"/>
          <p:cNvSpPr/>
          <p:nvPr/>
        </p:nvSpPr>
        <p:spPr>
          <a:xfrm>
            <a:off x="1723697" y="1954924"/>
            <a:ext cx="304800" cy="199697"/>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ounded Rectangular Callout 5"/>
          <p:cNvSpPr/>
          <p:nvPr/>
        </p:nvSpPr>
        <p:spPr>
          <a:xfrm>
            <a:off x="5250988" y="2650632"/>
            <a:ext cx="2154460" cy="348536"/>
          </a:xfrm>
          <a:prstGeom prst="wedgeRoundRectCallout">
            <a:avLst>
              <a:gd name="adj1" fmla="val -139628"/>
              <a:gd name="adj2" fmla="val -2127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Count Null value</a:t>
            </a:r>
          </a:p>
        </p:txBody>
      </p:sp>
      <p:sp>
        <p:nvSpPr>
          <p:cNvPr id="7" name="Rounded Rectangular Callout 6"/>
          <p:cNvSpPr/>
          <p:nvPr/>
        </p:nvSpPr>
        <p:spPr>
          <a:xfrm>
            <a:off x="5376203" y="3449749"/>
            <a:ext cx="2154460" cy="348536"/>
          </a:xfrm>
          <a:prstGeom prst="wedgeRoundRectCallout">
            <a:avLst>
              <a:gd name="adj1" fmla="val -139628"/>
              <a:gd name="adj2" fmla="val -2127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3. Fill with Median</a:t>
            </a:r>
          </a:p>
        </p:txBody>
      </p:sp>
    </p:spTree>
    <p:extLst>
      <p:ext uri="{BB962C8B-B14F-4D97-AF65-F5344CB8AC3E}">
        <p14:creationId xmlns:p14="http://schemas.microsoft.com/office/powerpoint/2010/main" val="3717449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4555" y="77163"/>
            <a:ext cx="8520600" cy="572700"/>
          </a:xfrm>
        </p:spPr>
        <p:txBody>
          <a:bodyPr/>
          <a:lstStyle/>
          <a:p>
            <a:r>
              <a:rPr lang="en-IN" dirty="0"/>
              <a:t>Review Column Operation</a:t>
            </a:r>
          </a:p>
        </p:txBody>
      </p:sp>
      <p:pic>
        <p:nvPicPr>
          <p:cNvPr id="3" name="Picture 2"/>
          <p:cNvPicPr>
            <a:picLocks noChangeAspect="1"/>
          </p:cNvPicPr>
          <p:nvPr/>
        </p:nvPicPr>
        <p:blipFill>
          <a:blip r:embed="rId3"/>
          <a:stretch>
            <a:fillRect/>
          </a:stretch>
        </p:blipFill>
        <p:spPr>
          <a:xfrm>
            <a:off x="164555" y="649863"/>
            <a:ext cx="5836852" cy="4191845"/>
          </a:xfrm>
          <a:prstGeom prst="rect">
            <a:avLst/>
          </a:prstGeom>
        </p:spPr>
      </p:pic>
      <p:sp>
        <p:nvSpPr>
          <p:cNvPr id="4" name="Oval 3"/>
          <p:cNvSpPr/>
          <p:nvPr/>
        </p:nvSpPr>
        <p:spPr>
          <a:xfrm>
            <a:off x="2921875" y="4372303"/>
            <a:ext cx="893379" cy="252248"/>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ounded Rectangular Callout 4"/>
          <p:cNvSpPr/>
          <p:nvPr/>
        </p:nvSpPr>
        <p:spPr>
          <a:xfrm>
            <a:off x="4599347" y="2336815"/>
            <a:ext cx="2516156" cy="348536"/>
          </a:xfrm>
          <a:prstGeom prst="wedgeRoundRectCallout">
            <a:avLst>
              <a:gd name="adj1" fmla="val -165470"/>
              <a:gd name="adj2" fmla="val 3994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 convert data type to “int”</a:t>
            </a:r>
          </a:p>
        </p:txBody>
      </p:sp>
      <p:sp>
        <p:nvSpPr>
          <p:cNvPr id="6" name="Rounded Rectangular Callout 4">
            <a:extLst>
              <a:ext uri="{FF2B5EF4-FFF2-40B4-BE49-F238E27FC236}">
                <a16:creationId xmlns:a16="http://schemas.microsoft.com/office/drawing/2014/main" id="{69AF66E0-60E1-BF11-1667-3CDDF2EFEB5A}"/>
              </a:ext>
            </a:extLst>
          </p:cNvPr>
          <p:cNvSpPr/>
          <p:nvPr/>
        </p:nvSpPr>
        <p:spPr>
          <a:xfrm>
            <a:off x="5455283" y="739425"/>
            <a:ext cx="2516156" cy="348536"/>
          </a:xfrm>
          <a:prstGeom prst="wedgeRoundRectCallout">
            <a:avLst>
              <a:gd name="adj1" fmla="val -155780"/>
              <a:gd name="adj2" fmla="val 10116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US" dirty="0">
                <a:ln w="0"/>
                <a:solidFill>
                  <a:schemeClr val="accent1"/>
                </a:solidFill>
                <a:effectLst>
                  <a:outerShdw blurRad="38100" dist="25400" dir="5400000" algn="ctr" rotWithShape="0">
                    <a:srgbClr val="6E747A">
                      <a:alpha val="43000"/>
                    </a:srgbClr>
                  </a:outerShdw>
                </a:effectLst>
              </a:rPr>
              <a:t>F</a:t>
            </a:r>
            <a:r>
              <a:rPr lang="en-IN" dirty="0" err="1">
                <a:ln w="0"/>
                <a:solidFill>
                  <a:schemeClr val="accent1"/>
                </a:solidFill>
                <a:effectLst>
                  <a:outerShdw blurRad="38100" dist="25400" dir="5400000" algn="ctr" rotWithShape="0">
                    <a:srgbClr val="6E747A">
                      <a:alpha val="43000"/>
                    </a:srgbClr>
                  </a:outerShdw>
                </a:effectLst>
              </a:rPr>
              <a:t>ind</a:t>
            </a:r>
            <a:r>
              <a:rPr lang="en-IN" dirty="0">
                <a:ln w="0"/>
                <a:solidFill>
                  <a:schemeClr val="accent1"/>
                </a:solidFill>
                <a:effectLst>
                  <a:outerShdw blurRad="38100" dist="25400" dir="5400000" algn="ctr" rotWithShape="0">
                    <a:srgbClr val="6E747A">
                      <a:alpha val="43000"/>
                    </a:srgbClr>
                  </a:outerShdw>
                </a:effectLst>
              </a:rPr>
              <a:t> all the unique values.</a:t>
            </a:r>
          </a:p>
        </p:txBody>
      </p:sp>
    </p:spTree>
    <p:extLst>
      <p:ext uri="{BB962C8B-B14F-4D97-AF65-F5344CB8AC3E}">
        <p14:creationId xmlns:p14="http://schemas.microsoft.com/office/powerpoint/2010/main" val="37370723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87674"/>
            <a:ext cx="8520600" cy="572700"/>
          </a:xfrm>
        </p:spPr>
        <p:txBody>
          <a:bodyPr/>
          <a:lstStyle/>
          <a:p>
            <a:r>
              <a:rPr lang="en-IN" dirty="0"/>
              <a:t>Installs Column Operation</a:t>
            </a:r>
          </a:p>
        </p:txBody>
      </p:sp>
      <p:pic>
        <p:nvPicPr>
          <p:cNvPr id="3" name="Picture 2"/>
          <p:cNvPicPr>
            <a:picLocks noChangeAspect="1"/>
          </p:cNvPicPr>
          <p:nvPr/>
        </p:nvPicPr>
        <p:blipFill>
          <a:blip r:embed="rId3"/>
          <a:stretch>
            <a:fillRect/>
          </a:stretch>
        </p:blipFill>
        <p:spPr>
          <a:xfrm>
            <a:off x="311700" y="790170"/>
            <a:ext cx="6011114" cy="3458058"/>
          </a:xfrm>
          <a:prstGeom prst="rect">
            <a:avLst/>
          </a:prstGeom>
        </p:spPr>
      </p:pic>
      <p:sp>
        <p:nvSpPr>
          <p:cNvPr id="4" name="Rounded Rectangular Callout 3"/>
          <p:cNvSpPr/>
          <p:nvPr/>
        </p:nvSpPr>
        <p:spPr>
          <a:xfrm>
            <a:off x="6070795" y="2095077"/>
            <a:ext cx="2516156" cy="348536"/>
          </a:xfrm>
          <a:prstGeom prst="wedgeRoundRectCallout">
            <a:avLst>
              <a:gd name="adj1" fmla="val -78224"/>
              <a:gd name="adj2" fmla="val -14491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 convert data type to “int”</a:t>
            </a:r>
          </a:p>
        </p:txBody>
      </p:sp>
      <p:sp>
        <p:nvSpPr>
          <p:cNvPr id="5" name="Oval 4"/>
          <p:cNvSpPr/>
          <p:nvPr/>
        </p:nvSpPr>
        <p:spPr>
          <a:xfrm>
            <a:off x="3426372" y="3836275"/>
            <a:ext cx="893379" cy="252248"/>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ounded Rectangular Callout 3">
            <a:extLst>
              <a:ext uri="{FF2B5EF4-FFF2-40B4-BE49-F238E27FC236}">
                <a16:creationId xmlns:a16="http://schemas.microsoft.com/office/drawing/2014/main" id="{B50E85A8-7511-FECD-15B2-2AA6D3933F8F}"/>
              </a:ext>
            </a:extLst>
          </p:cNvPr>
          <p:cNvSpPr/>
          <p:nvPr/>
        </p:nvSpPr>
        <p:spPr>
          <a:xfrm>
            <a:off x="5674555" y="3399984"/>
            <a:ext cx="2516156" cy="603056"/>
          </a:xfrm>
          <a:prstGeom prst="wedgeRoundRectCallout">
            <a:avLst>
              <a:gd name="adj1" fmla="val -105278"/>
              <a:gd name="adj2" fmla="val 9995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US" dirty="0">
                <a:ln w="0"/>
                <a:solidFill>
                  <a:schemeClr val="accent1"/>
                </a:solidFill>
                <a:effectLst>
                  <a:outerShdw blurRad="38100" dist="25400" dir="5400000" algn="ctr" rotWithShape="0">
                    <a:srgbClr val="6E747A">
                      <a:alpha val="43000"/>
                    </a:srgbClr>
                  </a:outerShdw>
                </a:effectLst>
              </a:rPr>
              <a:t>H</a:t>
            </a:r>
            <a:r>
              <a:rPr lang="en-IN" dirty="0">
                <a:ln w="0"/>
                <a:solidFill>
                  <a:schemeClr val="accent1"/>
                </a:solidFill>
                <a:effectLst>
                  <a:outerShdw blurRad="38100" dist="25400" dir="5400000" algn="ctr" rotWithShape="0">
                    <a:srgbClr val="6E747A">
                      <a:alpha val="43000"/>
                    </a:srgbClr>
                  </a:outerShdw>
                </a:effectLst>
              </a:rPr>
              <a:t>ere we can see it converted into “int” data type</a:t>
            </a:r>
          </a:p>
        </p:txBody>
      </p:sp>
    </p:spTree>
    <p:extLst>
      <p:ext uri="{BB962C8B-B14F-4D97-AF65-F5344CB8AC3E}">
        <p14:creationId xmlns:p14="http://schemas.microsoft.com/office/powerpoint/2010/main" val="1313785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3024" y="0"/>
            <a:ext cx="8520600" cy="572700"/>
          </a:xfrm>
        </p:spPr>
        <p:txBody>
          <a:bodyPr/>
          <a:lstStyle/>
          <a:p>
            <a:r>
              <a:rPr lang="en-IN" dirty="0"/>
              <a:t>Type Column Operation</a:t>
            </a:r>
          </a:p>
        </p:txBody>
      </p:sp>
      <p:pic>
        <p:nvPicPr>
          <p:cNvPr id="3" name="Picture 2"/>
          <p:cNvPicPr>
            <a:picLocks noChangeAspect="1"/>
          </p:cNvPicPr>
          <p:nvPr/>
        </p:nvPicPr>
        <p:blipFill>
          <a:blip r:embed="rId3"/>
          <a:stretch>
            <a:fillRect/>
          </a:stretch>
        </p:blipFill>
        <p:spPr>
          <a:xfrm>
            <a:off x="227950" y="672441"/>
            <a:ext cx="6293769" cy="4018630"/>
          </a:xfrm>
          <a:prstGeom prst="rect">
            <a:avLst/>
          </a:prstGeom>
        </p:spPr>
      </p:pic>
      <p:sp>
        <p:nvSpPr>
          <p:cNvPr id="4" name="Rounded Rectangular Callout 3"/>
          <p:cNvSpPr/>
          <p:nvPr/>
        </p:nvSpPr>
        <p:spPr>
          <a:xfrm>
            <a:off x="5544368" y="1505335"/>
            <a:ext cx="2154460" cy="348536"/>
          </a:xfrm>
          <a:prstGeom prst="wedgeRoundRectCallout">
            <a:avLst>
              <a:gd name="adj1" fmla="val -139628"/>
              <a:gd name="adj2" fmla="val -2127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Find Unique values</a:t>
            </a:r>
          </a:p>
        </p:txBody>
      </p:sp>
      <p:sp>
        <p:nvSpPr>
          <p:cNvPr id="5" name="Rounded Rectangular Callout 4"/>
          <p:cNvSpPr/>
          <p:nvPr/>
        </p:nvSpPr>
        <p:spPr>
          <a:xfrm>
            <a:off x="6426793" y="2072894"/>
            <a:ext cx="2154460" cy="348536"/>
          </a:xfrm>
          <a:prstGeom prst="wedgeRoundRectCallout">
            <a:avLst>
              <a:gd name="adj1" fmla="val -139628"/>
              <a:gd name="adj2" fmla="val -2127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Identify Row Number</a:t>
            </a:r>
          </a:p>
        </p:txBody>
      </p:sp>
      <p:sp>
        <p:nvSpPr>
          <p:cNvPr id="6" name="Rounded Rectangular Callout 5"/>
          <p:cNvSpPr/>
          <p:nvPr/>
        </p:nvSpPr>
        <p:spPr>
          <a:xfrm>
            <a:off x="4170678" y="3487545"/>
            <a:ext cx="2044546" cy="814649"/>
          </a:xfrm>
          <a:prstGeom prst="wedgeRoundRectCallout">
            <a:avLst>
              <a:gd name="adj1" fmla="val -101673"/>
              <a:gd name="adj2" fmla="val -5886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3. Replace with “Free”               (check with </a:t>
            </a:r>
            <a:r>
              <a:rPr lang="en-IN" dirty="0" err="1">
                <a:ln w="0"/>
                <a:solidFill>
                  <a:schemeClr val="accent1"/>
                </a:solidFill>
                <a:effectLst>
                  <a:outerShdw blurRad="38100" dist="25400" dir="5400000" algn="ctr" rotWithShape="0">
                    <a:srgbClr val="6E747A">
                      <a:alpha val="43000"/>
                    </a:srgbClr>
                  </a:outerShdw>
                </a:effectLst>
              </a:rPr>
              <a:t>playstore</a:t>
            </a:r>
            <a:r>
              <a:rPr lang="en-IN" dirty="0">
                <a:ln w="0"/>
                <a:solidFill>
                  <a:schemeClr val="accent1"/>
                </a:solidFill>
                <a:effectLst>
                  <a:outerShdw blurRad="38100" dist="25400" dir="5400000" algn="ctr" rotWithShape="0">
                    <a:srgbClr val="6E747A">
                      <a:alpha val="43000"/>
                    </a:srgbClr>
                  </a:outerShdw>
                </a:effectLst>
              </a:rPr>
              <a:t>)</a:t>
            </a:r>
          </a:p>
        </p:txBody>
      </p:sp>
      <p:sp>
        <p:nvSpPr>
          <p:cNvPr id="7" name="Oval 6"/>
          <p:cNvSpPr/>
          <p:nvPr/>
        </p:nvSpPr>
        <p:spPr>
          <a:xfrm>
            <a:off x="2701158" y="4475717"/>
            <a:ext cx="893379" cy="252248"/>
          </a:xfrm>
          <a:prstGeom prst="ellipse">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p:cNvPicPr>
            <a:picLocks noChangeAspect="1"/>
          </p:cNvPicPr>
          <p:nvPr/>
        </p:nvPicPr>
        <p:blipFill>
          <a:blip r:embed="rId4"/>
          <a:stretch>
            <a:fillRect/>
          </a:stretch>
        </p:blipFill>
        <p:spPr>
          <a:xfrm>
            <a:off x="3937536" y="4302194"/>
            <a:ext cx="4978514" cy="702849"/>
          </a:xfrm>
          <a:prstGeom prst="rect">
            <a:avLst/>
          </a:prstGeom>
        </p:spPr>
      </p:pic>
      <p:sp>
        <p:nvSpPr>
          <p:cNvPr id="9" name="Rounded Rectangular Callout 8"/>
          <p:cNvSpPr/>
          <p:nvPr/>
        </p:nvSpPr>
        <p:spPr>
          <a:xfrm>
            <a:off x="6521719" y="3694208"/>
            <a:ext cx="2297239" cy="607986"/>
          </a:xfrm>
          <a:prstGeom prst="wedgeRoundRectCallout">
            <a:avLst>
              <a:gd name="adj1" fmla="val -65603"/>
              <a:gd name="adj2" fmla="val 8194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4. Check unique values after replace value</a:t>
            </a:r>
          </a:p>
        </p:txBody>
      </p:sp>
    </p:spTree>
    <p:extLst>
      <p:ext uri="{BB962C8B-B14F-4D97-AF65-F5344CB8AC3E}">
        <p14:creationId xmlns:p14="http://schemas.microsoft.com/office/powerpoint/2010/main" val="36575966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086" y="0"/>
            <a:ext cx="8520600" cy="572700"/>
          </a:xfrm>
        </p:spPr>
        <p:txBody>
          <a:bodyPr/>
          <a:lstStyle/>
          <a:p>
            <a:r>
              <a:rPr lang="en-IN" dirty="0"/>
              <a:t>Size Column Operation</a:t>
            </a:r>
          </a:p>
        </p:txBody>
      </p:sp>
      <p:pic>
        <p:nvPicPr>
          <p:cNvPr id="3" name="Picture 2"/>
          <p:cNvPicPr>
            <a:picLocks noChangeAspect="1"/>
          </p:cNvPicPr>
          <p:nvPr/>
        </p:nvPicPr>
        <p:blipFill>
          <a:blip r:embed="rId3"/>
          <a:stretch>
            <a:fillRect/>
          </a:stretch>
        </p:blipFill>
        <p:spPr>
          <a:xfrm>
            <a:off x="196086" y="719878"/>
            <a:ext cx="5104624" cy="1693945"/>
          </a:xfrm>
          <a:prstGeom prst="rect">
            <a:avLst/>
          </a:prstGeom>
          <a:ln w="3175" cap="sq" cmpd="thickThin">
            <a:solidFill>
              <a:srgbClr val="000000"/>
            </a:solidFill>
            <a:prstDash val="solid"/>
            <a:miter lim="800000"/>
          </a:ln>
          <a:effectLst>
            <a:innerShdw blurRad="76200">
              <a:srgbClr val="000000"/>
            </a:innerShdw>
          </a:effectLst>
        </p:spPr>
      </p:pic>
      <p:sp>
        <p:nvSpPr>
          <p:cNvPr id="4" name="Rounded Rectangular Callout 3"/>
          <p:cNvSpPr/>
          <p:nvPr/>
        </p:nvSpPr>
        <p:spPr>
          <a:xfrm>
            <a:off x="5392699" y="1033698"/>
            <a:ext cx="2154460" cy="617755"/>
          </a:xfrm>
          <a:prstGeom prst="wedgeRoundRectCallout">
            <a:avLst>
              <a:gd name="adj1" fmla="val -77672"/>
              <a:gd name="adj2" fmla="val -3179"/>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Value contain ‘M’, ’K’, Varies with device</a:t>
            </a:r>
          </a:p>
        </p:txBody>
      </p:sp>
      <p:pic>
        <p:nvPicPr>
          <p:cNvPr id="5" name="Picture 4"/>
          <p:cNvPicPr>
            <a:picLocks noChangeAspect="1"/>
          </p:cNvPicPr>
          <p:nvPr/>
        </p:nvPicPr>
        <p:blipFill>
          <a:blip r:embed="rId4"/>
          <a:stretch>
            <a:fillRect/>
          </a:stretch>
        </p:blipFill>
        <p:spPr>
          <a:xfrm>
            <a:off x="3638757" y="1728704"/>
            <a:ext cx="5158608" cy="3362493"/>
          </a:xfrm>
          <a:prstGeom prst="rect">
            <a:avLst/>
          </a:prstGeom>
          <a:ln w="3175" cap="sq" cmpd="thickThin">
            <a:solidFill>
              <a:srgbClr val="000000"/>
            </a:solidFill>
            <a:prstDash val="solid"/>
            <a:miter lim="800000"/>
          </a:ln>
          <a:effectLst>
            <a:innerShdw blurRad="76200">
              <a:srgbClr val="000000"/>
            </a:innerShdw>
          </a:effectLst>
        </p:spPr>
      </p:pic>
      <p:sp>
        <p:nvSpPr>
          <p:cNvPr id="6" name="Rounded Rectangular Callout 5"/>
          <p:cNvSpPr/>
          <p:nvPr/>
        </p:nvSpPr>
        <p:spPr>
          <a:xfrm>
            <a:off x="1162286" y="2843297"/>
            <a:ext cx="2154460" cy="617755"/>
          </a:xfrm>
          <a:prstGeom prst="wedgeRoundRectCallout">
            <a:avLst>
              <a:gd name="adj1" fmla="val 84779"/>
              <a:gd name="adj2" fmla="val -8484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Convert MB to KB and Remove K &amp; M</a:t>
            </a:r>
          </a:p>
        </p:txBody>
      </p:sp>
      <p:sp>
        <p:nvSpPr>
          <p:cNvPr id="7" name="Rounded Rectangular Callout 6"/>
          <p:cNvSpPr/>
          <p:nvPr/>
        </p:nvSpPr>
        <p:spPr>
          <a:xfrm>
            <a:off x="820700" y="4320000"/>
            <a:ext cx="2154460" cy="617755"/>
          </a:xfrm>
          <a:prstGeom prst="wedgeRoundRectCallout">
            <a:avLst>
              <a:gd name="adj1" fmla="val 101853"/>
              <a:gd name="adj2" fmla="val 63175"/>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3. Filter Data output</a:t>
            </a:r>
          </a:p>
        </p:txBody>
      </p:sp>
    </p:spTree>
    <p:extLst>
      <p:ext uri="{BB962C8B-B14F-4D97-AF65-F5344CB8AC3E}">
        <p14:creationId xmlns:p14="http://schemas.microsoft.com/office/powerpoint/2010/main" val="24191503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576" y="0"/>
            <a:ext cx="8520600" cy="572700"/>
          </a:xfrm>
        </p:spPr>
        <p:txBody>
          <a:bodyPr/>
          <a:lstStyle/>
          <a:p>
            <a:r>
              <a:rPr lang="en-IN" dirty="0"/>
              <a:t>Price Column Operation</a:t>
            </a:r>
          </a:p>
        </p:txBody>
      </p:sp>
      <p:pic>
        <p:nvPicPr>
          <p:cNvPr id="3" name="Picture 2"/>
          <p:cNvPicPr>
            <a:picLocks noChangeAspect="1"/>
          </p:cNvPicPr>
          <p:nvPr/>
        </p:nvPicPr>
        <p:blipFill>
          <a:blip r:embed="rId3"/>
          <a:stretch>
            <a:fillRect/>
          </a:stretch>
        </p:blipFill>
        <p:spPr>
          <a:xfrm>
            <a:off x="185575" y="822329"/>
            <a:ext cx="6414907" cy="3896816"/>
          </a:xfrm>
          <a:prstGeom prst="rect">
            <a:avLst/>
          </a:prstGeom>
        </p:spPr>
      </p:pic>
      <p:sp>
        <p:nvSpPr>
          <p:cNvPr id="4" name="Rounded Rectangular Callout 6">
            <a:extLst>
              <a:ext uri="{FF2B5EF4-FFF2-40B4-BE49-F238E27FC236}">
                <a16:creationId xmlns:a16="http://schemas.microsoft.com/office/drawing/2014/main" id="{96412EB7-D0F9-4020-A038-1A89504F2DF4}"/>
              </a:ext>
            </a:extLst>
          </p:cNvPr>
          <p:cNvSpPr/>
          <p:nvPr/>
        </p:nvSpPr>
        <p:spPr>
          <a:xfrm>
            <a:off x="4795520" y="1132034"/>
            <a:ext cx="2154460" cy="617755"/>
          </a:xfrm>
          <a:prstGeom prst="wedgeRoundRectCallout">
            <a:avLst>
              <a:gd name="adj1" fmla="val -123091"/>
              <a:gd name="adj2" fmla="val 22058"/>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US" dirty="0">
                <a:ln w="0"/>
                <a:solidFill>
                  <a:schemeClr val="accent1"/>
                </a:solidFill>
                <a:effectLst>
                  <a:outerShdw blurRad="38100" dist="25400" dir="5400000" algn="ctr" rotWithShape="0">
                    <a:srgbClr val="6E747A">
                      <a:alpha val="43000"/>
                    </a:srgbClr>
                  </a:outerShdw>
                </a:effectLst>
              </a:rPr>
              <a:t>F</a:t>
            </a:r>
            <a:r>
              <a:rPr lang="en-IN" dirty="0" err="1">
                <a:ln w="0"/>
                <a:solidFill>
                  <a:schemeClr val="accent1"/>
                </a:solidFill>
                <a:effectLst>
                  <a:outerShdw blurRad="38100" dist="25400" dir="5400000" algn="ctr" rotWithShape="0">
                    <a:srgbClr val="6E747A">
                      <a:alpha val="43000"/>
                    </a:srgbClr>
                  </a:outerShdw>
                </a:effectLst>
              </a:rPr>
              <a:t>ind</a:t>
            </a:r>
            <a:r>
              <a:rPr lang="en-IN" dirty="0">
                <a:ln w="0"/>
                <a:solidFill>
                  <a:schemeClr val="accent1"/>
                </a:solidFill>
                <a:effectLst>
                  <a:outerShdw blurRad="38100" dist="25400" dir="5400000" algn="ctr" rotWithShape="0">
                    <a:srgbClr val="6E747A">
                      <a:alpha val="43000"/>
                    </a:srgbClr>
                  </a:outerShdw>
                </a:effectLst>
              </a:rPr>
              <a:t> unique values</a:t>
            </a:r>
          </a:p>
        </p:txBody>
      </p:sp>
      <p:sp>
        <p:nvSpPr>
          <p:cNvPr id="5" name="Rounded Rectangular Callout 6">
            <a:extLst>
              <a:ext uri="{FF2B5EF4-FFF2-40B4-BE49-F238E27FC236}">
                <a16:creationId xmlns:a16="http://schemas.microsoft.com/office/drawing/2014/main" id="{2010E92A-886D-8164-374A-FF14090C99C9}"/>
              </a:ext>
            </a:extLst>
          </p:cNvPr>
          <p:cNvSpPr/>
          <p:nvPr/>
        </p:nvSpPr>
        <p:spPr>
          <a:xfrm>
            <a:off x="5649230" y="3810273"/>
            <a:ext cx="2154460" cy="395968"/>
          </a:xfrm>
          <a:prstGeom prst="wedgeRoundRectCallout">
            <a:avLst>
              <a:gd name="adj1" fmla="val -148084"/>
              <a:gd name="adj2" fmla="val -18932"/>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US" dirty="0">
                <a:ln w="0"/>
                <a:solidFill>
                  <a:schemeClr val="accent1"/>
                </a:solidFill>
                <a:effectLst>
                  <a:outerShdw blurRad="38100" dist="25400" dir="5400000" algn="ctr" rotWithShape="0">
                    <a:srgbClr val="6E747A">
                      <a:alpha val="43000"/>
                    </a:srgbClr>
                  </a:outerShdw>
                </a:effectLst>
              </a:rPr>
              <a:t>D</a:t>
            </a:r>
            <a:r>
              <a:rPr lang="en-IN" dirty="0" err="1">
                <a:ln w="0"/>
                <a:solidFill>
                  <a:schemeClr val="accent1"/>
                </a:solidFill>
                <a:effectLst>
                  <a:outerShdw blurRad="38100" dist="25400" dir="5400000" algn="ctr" rotWithShape="0">
                    <a:srgbClr val="6E747A">
                      <a:alpha val="43000"/>
                    </a:srgbClr>
                  </a:outerShdw>
                </a:effectLst>
              </a:rPr>
              <a:t>ata</a:t>
            </a:r>
            <a:r>
              <a:rPr lang="en-IN" dirty="0">
                <a:ln w="0"/>
                <a:solidFill>
                  <a:schemeClr val="accent1"/>
                </a:solidFill>
                <a:effectLst>
                  <a:outerShdw blurRad="38100" dist="25400" dir="5400000" algn="ctr" rotWithShape="0">
                    <a:srgbClr val="6E747A">
                      <a:alpha val="43000"/>
                    </a:srgbClr>
                  </a:outerShdw>
                </a:effectLst>
              </a:rPr>
              <a:t> type is object</a:t>
            </a:r>
          </a:p>
        </p:txBody>
      </p:sp>
      <p:sp>
        <p:nvSpPr>
          <p:cNvPr id="6" name="Rounded Rectangular Callout 6">
            <a:extLst>
              <a:ext uri="{FF2B5EF4-FFF2-40B4-BE49-F238E27FC236}">
                <a16:creationId xmlns:a16="http://schemas.microsoft.com/office/drawing/2014/main" id="{A4129A66-A157-C5EA-2D69-B821F5404528}"/>
              </a:ext>
            </a:extLst>
          </p:cNvPr>
          <p:cNvSpPr/>
          <p:nvPr/>
        </p:nvSpPr>
        <p:spPr>
          <a:xfrm>
            <a:off x="6256300" y="4295596"/>
            <a:ext cx="1810740" cy="423549"/>
          </a:xfrm>
          <a:prstGeom prst="wedgeRoundRectCallout">
            <a:avLst>
              <a:gd name="adj1" fmla="val -78291"/>
              <a:gd name="adj2" fmla="val -30571"/>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US" dirty="0">
                <a:ln w="0"/>
                <a:solidFill>
                  <a:schemeClr val="accent1"/>
                </a:solidFill>
                <a:effectLst>
                  <a:outerShdw blurRad="38100" dist="25400" dir="5400000" algn="ctr" rotWithShape="0">
                    <a:srgbClr val="6E747A">
                      <a:alpha val="43000"/>
                    </a:srgbClr>
                  </a:outerShdw>
                </a:effectLst>
              </a:rPr>
              <a:t> </a:t>
            </a:r>
            <a:r>
              <a:rPr lang="en-IN" dirty="0">
                <a:ln w="0"/>
                <a:solidFill>
                  <a:schemeClr val="accent1"/>
                </a:solidFill>
                <a:effectLst>
                  <a:outerShdw blurRad="38100" dist="25400" dir="5400000" algn="ctr" rotWithShape="0">
                    <a:srgbClr val="6E747A">
                      <a:alpha val="43000"/>
                    </a:srgbClr>
                  </a:outerShdw>
                </a:effectLst>
              </a:rPr>
              <a:t>convert into “float”</a:t>
            </a:r>
          </a:p>
        </p:txBody>
      </p:sp>
    </p:spTree>
    <p:extLst>
      <p:ext uri="{BB962C8B-B14F-4D97-AF65-F5344CB8AC3E}">
        <p14:creationId xmlns:p14="http://schemas.microsoft.com/office/powerpoint/2010/main" val="35020665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85576" y="970425"/>
            <a:ext cx="6908906" cy="3847255"/>
          </a:xfrm>
          <a:prstGeom prst="rect">
            <a:avLst/>
          </a:prstGeom>
        </p:spPr>
      </p:pic>
      <p:sp>
        <p:nvSpPr>
          <p:cNvPr id="2" name="Title 1"/>
          <p:cNvSpPr>
            <a:spLocks noGrp="1"/>
          </p:cNvSpPr>
          <p:nvPr>
            <p:ph type="title"/>
          </p:nvPr>
        </p:nvSpPr>
        <p:spPr>
          <a:xfrm>
            <a:off x="90982" y="87673"/>
            <a:ext cx="8520600" cy="572700"/>
          </a:xfrm>
        </p:spPr>
        <p:txBody>
          <a:bodyPr/>
          <a:lstStyle/>
          <a:p>
            <a:r>
              <a:rPr lang="en-IN" dirty="0"/>
              <a:t>Content Rating Column Operation</a:t>
            </a:r>
          </a:p>
        </p:txBody>
      </p:sp>
      <p:sp>
        <p:nvSpPr>
          <p:cNvPr id="4" name="Rounded Rectangular Callout 3"/>
          <p:cNvSpPr/>
          <p:nvPr/>
        </p:nvSpPr>
        <p:spPr>
          <a:xfrm>
            <a:off x="3858189" y="1737891"/>
            <a:ext cx="2154460" cy="617755"/>
          </a:xfrm>
          <a:prstGeom prst="wedgeRoundRectCallout">
            <a:avLst>
              <a:gd name="adj1" fmla="val -77672"/>
              <a:gd name="adj2" fmla="val -3179"/>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Find value count of each type</a:t>
            </a:r>
          </a:p>
        </p:txBody>
      </p:sp>
      <p:sp>
        <p:nvSpPr>
          <p:cNvPr id="5" name="Rounded Rectangular Callout 4"/>
          <p:cNvSpPr/>
          <p:nvPr/>
        </p:nvSpPr>
        <p:spPr>
          <a:xfrm>
            <a:off x="6843127" y="2438400"/>
            <a:ext cx="1768455" cy="764529"/>
          </a:xfrm>
          <a:prstGeom prst="wedgeRoundRectCallout">
            <a:avLst>
              <a:gd name="adj1" fmla="val -41084"/>
              <a:gd name="adj2" fmla="val 104008"/>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Unrated apps also considerable for Everyone </a:t>
            </a:r>
          </a:p>
        </p:txBody>
      </p:sp>
      <p:sp>
        <p:nvSpPr>
          <p:cNvPr id="6" name="Rounded Rectangular Callout 6">
            <a:extLst>
              <a:ext uri="{FF2B5EF4-FFF2-40B4-BE49-F238E27FC236}">
                <a16:creationId xmlns:a16="http://schemas.microsoft.com/office/drawing/2014/main" id="{47F8BA83-992E-4AF8-B622-11892B30B52C}"/>
              </a:ext>
            </a:extLst>
          </p:cNvPr>
          <p:cNvSpPr/>
          <p:nvPr/>
        </p:nvSpPr>
        <p:spPr>
          <a:xfrm>
            <a:off x="2417540" y="4320001"/>
            <a:ext cx="2154460" cy="394240"/>
          </a:xfrm>
          <a:prstGeom prst="wedgeRoundRectCallout">
            <a:avLst>
              <a:gd name="adj1" fmla="val -124034"/>
              <a:gd name="adj2" fmla="val -14397"/>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US" dirty="0">
                <a:ln w="0"/>
                <a:solidFill>
                  <a:schemeClr val="accent1"/>
                </a:solidFill>
                <a:effectLst>
                  <a:outerShdw blurRad="38100" dist="25400" dir="5400000" algn="ctr" rotWithShape="0">
                    <a:srgbClr val="6E747A">
                      <a:alpha val="43000"/>
                    </a:srgbClr>
                  </a:outerShdw>
                </a:effectLst>
              </a:rPr>
              <a:t>Null value count is zero</a:t>
            </a:r>
            <a:endParaRPr lang="en-IN"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6794799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514" y="87673"/>
            <a:ext cx="8520600" cy="572700"/>
          </a:xfrm>
        </p:spPr>
        <p:txBody>
          <a:bodyPr/>
          <a:lstStyle/>
          <a:p>
            <a:r>
              <a:rPr lang="en-IN" dirty="0"/>
              <a:t>Last Update Column Operation</a:t>
            </a:r>
          </a:p>
        </p:txBody>
      </p:sp>
      <p:pic>
        <p:nvPicPr>
          <p:cNvPr id="3" name="Picture 2"/>
          <p:cNvPicPr>
            <a:picLocks noChangeAspect="1"/>
          </p:cNvPicPr>
          <p:nvPr/>
        </p:nvPicPr>
        <p:blipFill>
          <a:blip r:embed="rId3"/>
          <a:stretch>
            <a:fillRect/>
          </a:stretch>
        </p:blipFill>
        <p:spPr>
          <a:xfrm>
            <a:off x="122514" y="765476"/>
            <a:ext cx="6420746" cy="4210638"/>
          </a:xfrm>
          <a:prstGeom prst="rect">
            <a:avLst/>
          </a:prstGeom>
        </p:spPr>
      </p:pic>
      <p:sp>
        <p:nvSpPr>
          <p:cNvPr id="4" name="Rounded Rectangular Callout 3"/>
          <p:cNvSpPr/>
          <p:nvPr/>
        </p:nvSpPr>
        <p:spPr>
          <a:xfrm>
            <a:off x="3816147" y="1927077"/>
            <a:ext cx="2343648" cy="617755"/>
          </a:xfrm>
          <a:prstGeom prst="wedgeRoundRectCallout">
            <a:avLst>
              <a:gd name="adj1" fmla="val -77672"/>
              <a:gd name="adj2" fmla="val -3179"/>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r>
              <a:rPr lang="en-IN" dirty="0">
                <a:ln w="0"/>
                <a:solidFill>
                  <a:schemeClr val="accent1"/>
                </a:solidFill>
                <a:effectLst>
                  <a:outerShdw blurRad="38100" dist="25400" dir="5400000" algn="ctr" rotWithShape="0">
                    <a:srgbClr val="6E747A">
                      <a:alpha val="43000"/>
                    </a:srgbClr>
                  </a:outerShdw>
                </a:effectLst>
              </a:rPr>
              <a:t>1.Converted to datetime datatype</a:t>
            </a:r>
          </a:p>
        </p:txBody>
      </p:sp>
      <p:sp>
        <p:nvSpPr>
          <p:cNvPr id="5" name="Rounded Rectangular Callout 4"/>
          <p:cNvSpPr/>
          <p:nvPr/>
        </p:nvSpPr>
        <p:spPr>
          <a:xfrm>
            <a:off x="6543260" y="3921760"/>
            <a:ext cx="1917568" cy="704121"/>
          </a:xfrm>
          <a:prstGeom prst="wedgeRoundRectCallout">
            <a:avLst>
              <a:gd name="adj1" fmla="val -77672"/>
              <a:gd name="adj2" fmla="val -3179"/>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Separate Month, Day, year and Store in new column</a:t>
            </a:r>
          </a:p>
        </p:txBody>
      </p:sp>
    </p:spTree>
    <p:extLst>
      <p:ext uri="{BB962C8B-B14F-4D97-AF65-F5344CB8AC3E}">
        <p14:creationId xmlns:p14="http://schemas.microsoft.com/office/powerpoint/2010/main" val="25710200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820" y="0"/>
            <a:ext cx="8520600" cy="572700"/>
          </a:xfrm>
        </p:spPr>
        <p:txBody>
          <a:bodyPr/>
          <a:lstStyle/>
          <a:p>
            <a:r>
              <a:rPr lang="en-IN" dirty="0"/>
              <a:t>User Reviews </a:t>
            </a:r>
            <a:r>
              <a:rPr lang="en-IN" dirty="0" err="1"/>
              <a:t>DataFrame</a:t>
            </a:r>
            <a:r>
              <a:rPr lang="en-IN" dirty="0"/>
              <a:t> Operation</a:t>
            </a:r>
          </a:p>
        </p:txBody>
      </p:sp>
      <p:pic>
        <p:nvPicPr>
          <p:cNvPr id="3" name="Picture 2"/>
          <p:cNvPicPr>
            <a:picLocks noChangeAspect="1"/>
          </p:cNvPicPr>
          <p:nvPr/>
        </p:nvPicPr>
        <p:blipFill>
          <a:blip r:embed="rId3"/>
          <a:stretch>
            <a:fillRect/>
          </a:stretch>
        </p:blipFill>
        <p:spPr>
          <a:xfrm>
            <a:off x="605995" y="897211"/>
            <a:ext cx="4904729" cy="3732617"/>
          </a:xfrm>
          <a:prstGeom prst="rect">
            <a:avLst/>
          </a:prstGeom>
        </p:spPr>
      </p:pic>
      <p:sp>
        <p:nvSpPr>
          <p:cNvPr id="4" name="Rounded Rectangular Callout 3"/>
          <p:cNvSpPr/>
          <p:nvPr/>
        </p:nvSpPr>
        <p:spPr>
          <a:xfrm>
            <a:off x="5368569" y="1111151"/>
            <a:ext cx="2301050" cy="617755"/>
          </a:xfrm>
          <a:prstGeom prst="wedgeRoundRectCallout">
            <a:avLst>
              <a:gd name="adj1" fmla="val -97914"/>
              <a:gd name="adj2" fmla="val -1912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Unreviewed Columns Dropped</a:t>
            </a:r>
          </a:p>
        </p:txBody>
      </p:sp>
      <p:sp>
        <p:nvSpPr>
          <p:cNvPr id="5" name="Rounded Rectangular Callout 4"/>
          <p:cNvSpPr/>
          <p:nvPr/>
        </p:nvSpPr>
        <p:spPr>
          <a:xfrm>
            <a:off x="5094249" y="3080409"/>
            <a:ext cx="3946588" cy="422769"/>
          </a:xfrm>
          <a:prstGeom prst="wedgeRoundRectCallout">
            <a:avLst>
              <a:gd name="adj1" fmla="val -86844"/>
              <a:gd name="adj2" fmla="val 6018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err="1">
                <a:ln w="0"/>
                <a:solidFill>
                  <a:schemeClr val="accent1"/>
                </a:solidFill>
                <a:effectLst>
                  <a:outerShdw blurRad="38100" dist="25400" dir="5400000" algn="ctr" rotWithShape="0">
                    <a:srgbClr val="6E747A">
                      <a:alpha val="43000"/>
                    </a:srgbClr>
                  </a:outerShdw>
                </a:effectLst>
              </a:rPr>
              <a:t>Sentiment_Subjectivity</a:t>
            </a:r>
            <a:r>
              <a:rPr lang="en-IN" dirty="0">
                <a:ln w="0"/>
                <a:solidFill>
                  <a:schemeClr val="accent1"/>
                </a:solidFill>
                <a:effectLst>
                  <a:outerShdw blurRad="38100" dist="25400" dir="5400000" algn="ctr" rotWithShape="0">
                    <a:srgbClr val="6E747A">
                      <a:alpha val="43000"/>
                    </a:srgbClr>
                  </a:outerShdw>
                </a:effectLst>
              </a:rPr>
              <a:t> is Between 0 to 1</a:t>
            </a:r>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A11EC1F2-C6AA-CD87-E433-AE095FDA3A88}"/>
                  </a:ext>
                </a:extLst>
              </p14:cNvPr>
              <p14:cNvContentPartPr/>
              <p14:nvPr/>
            </p14:nvContentPartPr>
            <p14:xfrm>
              <a:off x="1818680" y="4500840"/>
              <a:ext cx="360" cy="360"/>
            </p14:xfrm>
          </p:contentPart>
        </mc:Choice>
        <mc:Fallback xmlns="">
          <p:pic>
            <p:nvPicPr>
              <p:cNvPr id="8" name="Ink 7">
                <a:extLst>
                  <a:ext uri="{FF2B5EF4-FFF2-40B4-BE49-F238E27FC236}">
                    <a16:creationId xmlns:a16="http://schemas.microsoft.com/office/drawing/2014/main" id="{A11EC1F2-C6AA-CD87-E433-AE095FDA3A88}"/>
                  </a:ext>
                </a:extLst>
              </p:cNvPr>
              <p:cNvPicPr/>
              <p:nvPr/>
            </p:nvPicPr>
            <p:blipFill>
              <a:blip r:embed="rId5"/>
              <a:stretch>
                <a:fillRect/>
              </a:stretch>
            </p:blipFill>
            <p:spPr>
              <a:xfrm>
                <a:off x="1764680" y="439320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1DE846A7-F6AF-6C43-A38D-4643A7F1D391}"/>
                  </a:ext>
                </a:extLst>
              </p14:cNvPr>
              <p14:cNvContentPartPr/>
              <p14:nvPr/>
            </p14:nvContentPartPr>
            <p14:xfrm>
              <a:off x="1818680" y="4500840"/>
              <a:ext cx="466560" cy="360"/>
            </p14:xfrm>
          </p:contentPart>
        </mc:Choice>
        <mc:Fallback xmlns="">
          <p:pic>
            <p:nvPicPr>
              <p:cNvPr id="9" name="Ink 8">
                <a:extLst>
                  <a:ext uri="{FF2B5EF4-FFF2-40B4-BE49-F238E27FC236}">
                    <a16:creationId xmlns:a16="http://schemas.microsoft.com/office/drawing/2014/main" id="{1DE846A7-F6AF-6C43-A38D-4643A7F1D391}"/>
                  </a:ext>
                </a:extLst>
              </p:cNvPr>
              <p:cNvPicPr/>
              <p:nvPr/>
            </p:nvPicPr>
            <p:blipFill>
              <a:blip r:embed="rId7"/>
              <a:stretch>
                <a:fillRect/>
              </a:stretch>
            </p:blipFill>
            <p:spPr>
              <a:xfrm>
                <a:off x="1764680" y="4393200"/>
                <a:ext cx="5742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12D5536F-D3CC-A8A2-39B7-73D41D94357B}"/>
                  </a:ext>
                </a:extLst>
              </p14:cNvPr>
              <p14:cNvContentPartPr/>
              <p14:nvPr/>
            </p14:nvContentPartPr>
            <p14:xfrm>
              <a:off x="1828400" y="3616680"/>
              <a:ext cx="360" cy="360"/>
            </p14:xfrm>
          </p:contentPart>
        </mc:Choice>
        <mc:Fallback xmlns="">
          <p:pic>
            <p:nvPicPr>
              <p:cNvPr id="10" name="Ink 9">
                <a:extLst>
                  <a:ext uri="{FF2B5EF4-FFF2-40B4-BE49-F238E27FC236}">
                    <a16:creationId xmlns:a16="http://schemas.microsoft.com/office/drawing/2014/main" id="{12D5536F-D3CC-A8A2-39B7-73D41D94357B}"/>
                  </a:ext>
                </a:extLst>
              </p:cNvPr>
              <p:cNvPicPr/>
              <p:nvPr/>
            </p:nvPicPr>
            <p:blipFill>
              <a:blip r:embed="rId5"/>
              <a:stretch>
                <a:fillRect/>
              </a:stretch>
            </p:blipFill>
            <p:spPr>
              <a:xfrm>
                <a:off x="1774760" y="350904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9F64C828-FE58-75C3-401C-BCC4B1FD077A}"/>
                  </a:ext>
                </a:extLst>
              </p14:cNvPr>
              <p14:cNvContentPartPr/>
              <p14:nvPr/>
            </p14:nvContentPartPr>
            <p14:xfrm>
              <a:off x="1828400" y="3616680"/>
              <a:ext cx="446400" cy="360"/>
            </p14:xfrm>
          </p:contentPart>
        </mc:Choice>
        <mc:Fallback xmlns="">
          <p:pic>
            <p:nvPicPr>
              <p:cNvPr id="11" name="Ink 10">
                <a:extLst>
                  <a:ext uri="{FF2B5EF4-FFF2-40B4-BE49-F238E27FC236}">
                    <a16:creationId xmlns:a16="http://schemas.microsoft.com/office/drawing/2014/main" id="{9F64C828-FE58-75C3-401C-BCC4B1FD077A}"/>
                  </a:ext>
                </a:extLst>
              </p:cNvPr>
              <p:cNvPicPr/>
              <p:nvPr/>
            </p:nvPicPr>
            <p:blipFill>
              <a:blip r:embed="rId10"/>
              <a:stretch>
                <a:fillRect/>
              </a:stretch>
            </p:blipFill>
            <p:spPr>
              <a:xfrm>
                <a:off x="1774760" y="3509040"/>
                <a:ext cx="5540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2" name="Ink 11">
                <a:extLst>
                  <a:ext uri="{FF2B5EF4-FFF2-40B4-BE49-F238E27FC236}">
                    <a16:creationId xmlns:a16="http://schemas.microsoft.com/office/drawing/2014/main" id="{8F8D0313-467A-E774-EBAF-B443A26E246B}"/>
                  </a:ext>
                </a:extLst>
              </p14:cNvPr>
              <p14:cNvContentPartPr/>
              <p14:nvPr/>
            </p14:nvContentPartPr>
            <p14:xfrm>
              <a:off x="3190280" y="3596520"/>
              <a:ext cx="360" cy="360"/>
            </p14:xfrm>
          </p:contentPart>
        </mc:Choice>
        <mc:Fallback xmlns="">
          <p:pic>
            <p:nvPicPr>
              <p:cNvPr id="12" name="Ink 11">
                <a:extLst>
                  <a:ext uri="{FF2B5EF4-FFF2-40B4-BE49-F238E27FC236}">
                    <a16:creationId xmlns:a16="http://schemas.microsoft.com/office/drawing/2014/main" id="{8F8D0313-467A-E774-EBAF-B443A26E246B}"/>
                  </a:ext>
                </a:extLst>
              </p:cNvPr>
              <p:cNvPicPr/>
              <p:nvPr/>
            </p:nvPicPr>
            <p:blipFill>
              <a:blip r:embed="rId12"/>
              <a:stretch>
                <a:fillRect/>
              </a:stretch>
            </p:blipFill>
            <p:spPr>
              <a:xfrm>
                <a:off x="3136280" y="348888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Ink 12">
                <a:extLst>
                  <a:ext uri="{FF2B5EF4-FFF2-40B4-BE49-F238E27FC236}">
                    <a16:creationId xmlns:a16="http://schemas.microsoft.com/office/drawing/2014/main" id="{26AD4A0A-2828-0581-6945-6902295693C6}"/>
                  </a:ext>
                </a:extLst>
              </p14:cNvPr>
              <p14:cNvContentPartPr/>
              <p14:nvPr/>
            </p14:nvContentPartPr>
            <p14:xfrm>
              <a:off x="3190280" y="3596520"/>
              <a:ext cx="371160" cy="4320"/>
            </p14:xfrm>
          </p:contentPart>
        </mc:Choice>
        <mc:Fallback xmlns="">
          <p:pic>
            <p:nvPicPr>
              <p:cNvPr id="13" name="Ink 12">
                <a:extLst>
                  <a:ext uri="{FF2B5EF4-FFF2-40B4-BE49-F238E27FC236}">
                    <a16:creationId xmlns:a16="http://schemas.microsoft.com/office/drawing/2014/main" id="{26AD4A0A-2828-0581-6945-6902295693C6}"/>
                  </a:ext>
                </a:extLst>
              </p:cNvPr>
              <p:cNvPicPr/>
              <p:nvPr/>
            </p:nvPicPr>
            <p:blipFill>
              <a:blip r:embed="rId14"/>
              <a:stretch>
                <a:fillRect/>
              </a:stretch>
            </p:blipFill>
            <p:spPr>
              <a:xfrm>
                <a:off x="3136280" y="3488880"/>
                <a:ext cx="47880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A57D93AB-B794-6180-50F1-F5BDC1005FCE}"/>
                  </a:ext>
                </a:extLst>
              </p14:cNvPr>
              <p14:cNvContentPartPr/>
              <p14:nvPr/>
            </p14:nvContentPartPr>
            <p14:xfrm>
              <a:off x="3170120" y="4521000"/>
              <a:ext cx="360" cy="360"/>
            </p14:xfrm>
          </p:contentPart>
        </mc:Choice>
        <mc:Fallback xmlns="">
          <p:pic>
            <p:nvPicPr>
              <p:cNvPr id="14" name="Ink 13">
                <a:extLst>
                  <a:ext uri="{FF2B5EF4-FFF2-40B4-BE49-F238E27FC236}">
                    <a16:creationId xmlns:a16="http://schemas.microsoft.com/office/drawing/2014/main" id="{A57D93AB-B794-6180-50F1-F5BDC1005FCE}"/>
                  </a:ext>
                </a:extLst>
              </p:cNvPr>
              <p:cNvPicPr/>
              <p:nvPr/>
            </p:nvPicPr>
            <p:blipFill>
              <a:blip r:embed="rId12"/>
              <a:stretch>
                <a:fillRect/>
              </a:stretch>
            </p:blipFill>
            <p:spPr>
              <a:xfrm>
                <a:off x="3116120" y="4413360"/>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Ink 14">
                <a:extLst>
                  <a:ext uri="{FF2B5EF4-FFF2-40B4-BE49-F238E27FC236}">
                    <a16:creationId xmlns:a16="http://schemas.microsoft.com/office/drawing/2014/main" id="{79CEE711-675A-B219-C7E1-BAFF16F5A76F}"/>
                  </a:ext>
                </a:extLst>
              </p14:cNvPr>
              <p14:cNvContentPartPr/>
              <p14:nvPr/>
            </p14:nvContentPartPr>
            <p14:xfrm>
              <a:off x="3170120" y="4521000"/>
              <a:ext cx="375120" cy="360"/>
            </p14:xfrm>
          </p:contentPart>
        </mc:Choice>
        <mc:Fallback xmlns="">
          <p:pic>
            <p:nvPicPr>
              <p:cNvPr id="15" name="Ink 14">
                <a:extLst>
                  <a:ext uri="{FF2B5EF4-FFF2-40B4-BE49-F238E27FC236}">
                    <a16:creationId xmlns:a16="http://schemas.microsoft.com/office/drawing/2014/main" id="{79CEE711-675A-B219-C7E1-BAFF16F5A76F}"/>
                  </a:ext>
                </a:extLst>
              </p:cNvPr>
              <p:cNvPicPr/>
              <p:nvPr/>
            </p:nvPicPr>
            <p:blipFill>
              <a:blip r:embed="rId17"/>
              <a:stretch>
                <a:fillRect/>
              </a:stretch>
            </p:blipFill>
            <p:spPr>
              <a:xfrm>
                <a:off x="3116120" y="4413360"/>
                <a:ext cx="482760" cy="216000"/>
              </a:xfrm>
              <a:prstGeom prst="rect">
                <a:avLst/>
              </a:prstGeom>
            </p:spPr>
          </p:pic>
        </mc:Fallback>
      </mc:AlternateContent>
      <p:sp>
        <p:nvSpPr>
          <p:cNvPr id="18" name="Rounded Rectangular Callout 4">
            <a:extLst>
              <a:ext uri="{FF2B5EF4-FFF2-40B4-BE49-F238E27FC236}">
                <a16:creationId xmlns:a16="http://schemas.microsoft.com/office/drawing/2014/main" id="{3F966E1A-32EB-8760-01DD-DCA5EED7B67B}"/>
              </a:ext>
            </a:extLst>
          </p:cNvPr>
          <p:cNvSpPr/>
          <p:nvPr/>
        </p:nvSpPr>
        <p:spPr>
          <a:xfrm>
            <a:off x="4389120" y="3665434"/>
            <a:ext cx="3946588" cy="431409"/>
          </a:xfrm>
          <a:prstGeom prst="wedgeRoundRectCallout">
            <a:avLst>
              <a:gd name="adj1" fmla="val -100746"/>
              <a:gd name="adj2" fmla="val -4973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err="1">
                <a:ln w="0"/>
                <a:solidFill>
                  <a:schemeClr val="accent1"/>
                </a:solidFill>
                <a:effectLst>
                  <a:outerShdw blurRad="38100" dist="25400" dir="5400000" algn="ctr" rotWithShape="0">
                    <a:srgbClr val="6E747A">
                      <a:alpha val="43000"/>
                    </a:srgbClr>
                  </a:outerShdw>
                </a:effectLst>
              </a:rPr>
              <a:t>Sentiment_Polarity</a:t>
            </a:r>
            <a:r>
              <a:rPr lang="en-IN" dirty="0">
                <a:ln w="0"/>
                <a:solidFill>
                  <a:schemeClr val="accent1"/>
                </a:solidFill>
                <a:effectLst>
                  <a:outerShdw blurRad="38100" dist="25400" dir="5400000" algn="ctr" rotWithShape="0">
                    <a:srgbClr val="6E747A">
                      <a:alpha val="43000"/>
                    </a:srgbClr>
                  </a:outerShdw>
                </a:effectLst>
              </a:rPr>
              <a:t> is Between -1 to 1</a:t>
            </a:r>
          </a:p>
        </p:txBody>
      </p:sp>
    </p:spTree>
    <p:extLst>
      <p:ext uri="{BB962C8B-B14F-4D97-AF65-F5344CB8AC3E}">
        <p14:creationId xmlns:p14="http://schemas.microsoft.com/office/powerpoint/2010/main" val="5433466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87" y="0"/>
            <a:ext cx="8520600" cy="572700"/>
          </a:xfrm>
        </p:spPr>
        <p:txBody>
          <a:bodyPr/>
          <a:lstStyle/>
          <a:p>
            <a:pPr lvl="0"/>
            <a:r>
              <a:rPr lang="en-IN" dirty="0"/>
              <a:t>Segregate : Numerical, Categorical Variable Data</a:t>
            </a:r>
          </a:p>
        </p:txBody>
      </p:sp>
      <p:sp>
        <p:nvSpPr>
          <p:cNvPr id="3" name="TextBox 2"/>
          <p:cNvSpPr txBox="1"/>
          <p:nvPr/>
        </p:nvSpPr>
        <p:spPr>
          <a:xfrm>
            <a:off x="142887" y="815927"/>
            <a:ext cx="7487947" cy="307777"/>
          </a:xfrm>
          <a:prstGeom prst="rect">
            <a:avLst/>
          </a:prstGeom>
          <a:noFill/>
        </p:spPr>
        <p:txBody>
          <a:bodyPr wrap="none" rtlCol="0">
            <a:spAutoFit/>
          </a:bodyPr>
          <a:lstStyle/>
          <a:p>
            <a:r>
              <a:rPr lang="en-IN" dirty="0"/>
              <a:t>Segregate Numerical and Categorical Variable is useful to do process fast and easily plotting</a:t>
            </a:r>
          </a:p>
        </p:txBody>
      </p:sp>
      <p:pic>
        <p:nvPicPr>
          <p:cNvPr id="4" name="Picture 3"/>
          <p:cNvPicPr>
            <a:picLocks noChangeAspect="1"/>
          </p:cNvPicPr>
          <p:nvPr/>
        </p:nvPicPr>
        <p:blipFill>
          <a:blip r:embed="rId3"/>
          <a:stretch>
            <a:fillRect/>
          </a:stretch>
        </p:blipFill>
        <p:spPr>
          <a:xfrm>
            <a:off x="142887" y="1233944"/>
            <a:ext cx="5864017" cy="3103091"/>
          </a:xfrm>
          <a:prstGeom prst="rect">
            <a:avLst/>
          </a:prstGeom>
          <a:ln w="3175">
            <a:solidFill>
              <a:schemeClr val="tx1"/>
            </a:solidFill>
          </a:ln>
        </p:spPr>
      </p:pic>
      <p:sp>
        <p:nvSpPr>
          <p:cNvPr id="5" name="Rounded Rectangular Callout 4"/>
          <p:cNvSpPr/>
          <p:nvPr/>
        </p:nvSpPr>
        <p:spPr>
          <a:xfrm>
            <a:off x="4369895" y="1366931"/>
            <a:ext cx="2154460" cy="617755"/>
          </a:xfrm>
          <a:prstGeom prst="wedgeRoundRectCallout">
            <a:avLst>
              <a:gd name="adj1" fmla="val -97914"/>
              <a:gd name="adj2" fmla="val -19120"/>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1. </a:t>
            </a:r>
            <a:r>
              <a:rPr lang="en-IN" dirty="0" err="1">
                <a:ln w="0"/>
                <a:solidFill>
                  <a:schemeClr val="accent1"/>
                </a:solidFill>
                <a:effectLst>
                  <a:outerShdw blurRad="38100" dist="25400" dir="5400000" algn="ctr" rotWithShape="0">
                    <a:srgbClr val="6E747A">
                      <a:alpha val="43000"/>
                    </a:srgbClr>
                  </a:outerShdw>
                </a:effectLst>
              </a:rPr>
              <a:t>Dtype</a:t>
            </a:r>
            <a:r>
              <a:rPr lang="en-IN" dirty="0">
                <a:ln w="0"/>
                <a:solidFill>
                  <a:schemeClr val="accent1"/>
                </a:solidFill>
                <a:effectLst>
                  <a:outerShdw blurRad="38100" dist="25400" dir="5400000" algn="ctr" rotWithShape="0">
                    <a:srgbClr val="6E747A">
                      <a:alpha val="43000"/>
                    </a:srgbClr>
                  </a:outerShdw>
                </a:effectLst>
              </a:rPr>
              <a:t> is not an object  it’s a numerical data</a:t>
            </a:r>
          </a:p>
        </p:txBody>
      </p:sp>
      <p:sp>
        <p:nvSpPr>
          <p:cNvPr id="7" name="Rounded Rectangular Callout 6"/>
          <p:cNvSpPr/>
          <p:nvPr/>
        </p:nvSpPr>
        <p:spPr>
          <a:xfrm>
            <a:off x="142887" y="4447275"/>
            <a:ext cx="2154460" cy="617755"/>
          </a:xfrm>
          <a:prstGeom prst="wedgeRoundRectCallout">
            <a:avLst>
              <a:gd name="adj1" fmla="val 58796"/>
              <a:gd name="adj2" fmla="val -96546"/>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2. Output of numerical data</a:t>
            </a:r>
          </a:p>
        </p:txBody>
      </p:sp>
      <p:pic>
        <p:nvPicPr>
          <p:cNvPr id="8" name="Picture 7"/>
          <p:cNvPicPr>
            <a:picLocks noChangeAspect="1"/>
          </p:cNvPicPr>
          <p:nvPr/>
        </p:nvPicPr>
        <p:blipFill>
          <a:blip r:embed="rId4"/>
          <a:stretch>
            <a:fillRect/>
          </a:stretch>
        </p:blipFill>
        <p:spPr>
          <a:xfrm>
            <a:off x="4185149" y="2094926"/>
            <a:ext cx="4678412" cy="1391560"/>
          </a:xfrm>
          <a:prstGeom prst="rect">
            <a:avLst/>
          </a:prstGeom>
          <a:ln w="3175" cap="sq" cmpd="thickThin">
            <a:solidFill>
              <a:srgbClr val="000000"/>
            </a:solidFill>
            <a:prstDash val="solid"/>
            <a:miter lim="800000"/>
          </a:ln>
          <a:effectLst>
            <a:innerShdw blurRad="76200">
              <a:srgbClr val="000000"/>
            </a:innerShdw>
          </a:effectLst>
        </p:spPr>
      </p:pic>
      <p:sp>
        <p:nvSpPr>
          <p:cNvPr id="9" name="Rounded Rectangular Callout 8"/>
          <p:cNvSpPr/>
          <p:nvPr/>
        </p:nvSpPr>
        <p:spPr>
          <a:xfrm>
            <a:off x="6358001" y="3772027"/>
            <a:ext cx="2305485" cy="617755"/>
          </a:xfrm>
          <a:prstGeom prst="wedgeRoundRectCallout">
            <a:avLst>
              <a:gd name="adj1" fmla="val 35289"/>
              <a:gd name="adj2" fmla="val -262784"/>
              <a:gd name="adj3" fmla="val 16667"/>
            </a:avLst>
          </a:prstGeom>
        </p:spPr>
        <p:style>
          <a:lnRef idx="2">
            <a:schemeClr val="accent3"/>
          </a:lnRef>
          <a:fillRef idx="1">
            <a:schemeClr val="lt1"/>
          </a:fillRef>
          <a:effectRef idx="0">
            <a:schemeClr val="accent3"/>
          </a:effectRef>
          <a:fontRef idx="minor">
            <a:schemeClr val="dk1"/>
          </a:fontRef>
        </p:style>
        <p:txBody>
          <a:bodyPr rtlCol="0" anchor="ctr"/>
          <a:lstStyle/>
          <a:p>
            <a:pPr algn="just"/>
            <a:r>
              <a:rPr lang="en-IN" dirty="0">
                <a:ln w="0"/>
                <a:solidFill>
                  <a:schemeClr val="accent1"/>
                </a:solidFill>
                <a:effectLst>
                  <a:outerShdw blurRad="38100" dist="25400" dir="5400000" algn="ctr" rotWithShape="0">
                    <a:srgbClr val="6E747A">
                      <a:alpha val="43000"/>
                    </a:srgbClr>
                  </a:outerShdw>
                </a:effectLst>
              </a:rPr>
              <a:t>3. </a:t>
            </a:r>
            <a:r>
              <a:rPr lang="en-IN" dirty="0" err="1">
                <a:ln w="0"/>
                <a:solidFill>
                  <a:schemeClr val="accent1"/>
                </a:solidFill>
                <a:effectLst>
                  <a:outerShdw blurRad="38100" dist="25400" dir="5400000" algn="ctr" rotWithShape="0">
                    <a:srgbClr val="6E747A">
                      <a:alpha val="43000"/>
                    </a:srgbClr>
                  </a:outerShdw>
                </a:effectLst>
              </a:rPr>
              <a:t>Dtype</a:t>
            </a:r>
            <a:r>
              <a:rPr lang="en-IN" dirty="0">
                <a:ln w="0"/>
                <a:solidFill>
                  <a:schemeClr val="accent1"/>
                </a:solidFill>
                <a:effectLst>
                  <a:outerShdw blurRad="38100" dist="25400" dir="5400000" algn="ctr" rotWithShape="0">
                    <a:srgbClr val="6E747A">
                      <a:alpha val="43000"/>
                    </a:srgbClr>
                  </a:outerShdw>
                </a:effectLst>
              </a:rPr>
              <a:t> is equal to object then it’s a categorical data</a:t>
            </a:r>
          </a:p>
        </p:txBody>
      </p:sp>
    </p:spTree>
    <p:extLst>
      <p:ext uri="{BB962C8B-B14F-4D97-AF65-F5344CB8AC3E}">
        <p14:creationId xmlns:p14="http://schemas.microsoft.com/office/powerpoint/2010/main" val="36962428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572700"/>
          </a:xfrm>
        </p:spPr>
        <p:txBody>
          <a:bodyPr/>
          <a:lstStyle/>
          <a:p>
            <a:r>
              <a:rPr lang="en-IN" dirty="0"/>
              <a:t>Content</a:t>
            </a:r>
          </a:p>
        </p:txBody>
      </p:sp>
      <p:sp>
        <p:nvSpPr>
          <p:cNvPr id="3" name="Text Placeholder 2"/>
          <p:cNvSpPr>
            <a:spLocks noGrp="1"/>
          </p:cNvSpPr>
          <p:nvPr>
            <p:ph type="body" idx="1"/>
          </p:nvPr>
        </p:nvSpPr>
        <p:spPr>
          <a:xfrm>
            <a:off x="311700" y="572700"/>
            <a:ext cx="8520600" cy="4438915"/>
          </a:xfrm>
        </p:spPr>
        <p:txBody>
          <a:bodyPr/>
          <a:lstStyle/>
          <a:p>
            <a:pPr>
              <a:buClr>
                <a:schemeClr val="bg1">
                  <a:lumMod val="50000"/>
                </a:schemeClr>
              </a:buClr>
              <a:buAutoNum type="arabicPeriod"/>
            </a:pPr>
            <a:r>
              <a:rPr lang="en-IN" dirty="0">
                <a:solidFill>
                  <a:schemeClr val="accent4">
                    <a:lumMod val="50000"/>
                  </a:schemeClr>
                </a:solidFill>
              </a:rPr>
              <a:t>Introduction</a:t>
            </a:r>
          </a:p>
          <a:p>
            <a:pPr>
              <a:buClr>
                <a:schemeClr val="bg1">
                  <a:lumMod val="50000"/>
                </a:schemeClr>
              </a:buClr>
              <a:buAutoNum type="arabicPeriod"/>
            </a:pPr>
            <a:r>
              <a:rPr lang="en-IN" dirty="0">
                <a:solidFill>
                  <a:schemeClr val="accent4">
                    <a:lumMod val="50000"/>
                  </a:schemeClr>
                </a:solidFill>
              </a:rPr>
              <a:t>Problem Statement</a:t>
            </a:r>
          </a:p>
          <a:p>
            <a:pPr>
              <a:buClr>
                <a:schemeClr val="bg1">
                  <a:lumMod val="50000"/>
                </a:schemeClr>
              </a:buClr>
              <a:buFont typeface="Arial"/>
              <a:buAutoNum type="arabicPeriod"/>
            </a:pPr>
            <a:r>
              <a:rPr lang="en-IN" dirty="0">
                <a:solidFill>
                  <a:schemeClr val="accent4">
                    <a:lumMod val="50000"/>
                  </a:schemeClr>
                </a:solidFill>
              </a:rPr>
              <a:t>Dataset Description</a:t>
            </a:r>
          </a:p>
          <a:p>
            <a:pPr marL="1202600" lvl="2" indent="-342900">
              <a:lnSpc>
                <a:spcPct val="50000"/>
              </a:lnSpc>
              <a:spcBef>
                <a:spcPts val="1200"/>
              </a:spcBef>
              <a:buClr>
                <a:schemeClr val="bg1">
                  <a:lumMod val="50000"/>
                </a:schemeClr>
              </a:buClr>
              <a:buFont typeface="+mj-lt"/>
              <a:buAutoNum type="alphaLcParenR"/>
            </a:pPr>
            <a:r>
              <a:rPr lang="en-IN" dirty="0">
                <a:solidFill>
                  <a:schemeClr val="accent4">
                    <a:lumMod val="50000"/>
                  </a:schemeClr>
                </a:solidFill>
              </a:rPr>
              <a:t>Play store App Data</a:t>
            </a:r>
          </a:p>
          <a:p>
            <a:pPr marL="1202600" lvl="2" indent="-342900">
              <a:lnSpc>
                <a:spcPct val="50000"/>
              </a:lnSpc>
              <a:spcBef>
                <a:spcPts val="1200"/>
              </a:spcBef>
              <a:buClr>
                <a:schemeClr val="bg1">
                  <a:lumMod val="50000"/>
                </a:schemeClr>
              </a:buClr>
              <a:buFont typeface="+mj-lt"/>
              <a:buAutoNum type="alphaLcParenR"/>
            </a:pPr>
            <a:r>
              <a:rPr lang="en-IN" dirty="0">
                <a:solidFill>
                  <a:schemeClr val="accent4">
                    <a:lumMod val="50000"/>
                  </a:schemeClr>
                </a:solidFill>
              </a:rPr>
              <a:t>User Reviews Data</a:t>
            </a:r>
          </a:p>
          <a:p>
            <a:pPr>
              <a:buClr>
                <a:schemeClr val="bg1">
                  <a:lumMod val="50000"/>
                </a:schemeClr>
              </a:buClr>
              <a:buFont typeface="Arial"/>
              <a:buAutoNum type="arabicPeriod"/>
            </a:pPr>
            <a:r>
              <a:rPr lang="en-IN" dirty="0">
                <a:solidFill>
                  <a:schemeClr val="accent4">
                    <a:lumMod val="50000"/>
                  </a:schemeClr>
                </a:solidFill>
              </a:rPr>
              <a:t>Data Processing Flowchart</a:t>
            </a:r>
          </a:p>
          <a:p>
            <a:pPr>
              <a:buClr>
                <a:schemeClr val="bg1">
                  <a:lumMod val="50000"/>
                </a:schemeClr>
              </a:buClr>
              <a:buAutoNum type="arabicPeriod"/>
            </a:pPr>
            <a:r>
              <a:rPr lang="en-IN" dirty="0">
                <a:solidFill>
                  <a:schemeClr val="accent4">
                    <a:lumMod val="50000"/>
                  </a:schemeClr>
                </a:solidFill>
              </a:rPr>
              <a:t>Import Libraries</a:t>
            </a:r>
          </a:p>
          <a:p>
            <a:pPr>
              <a:buClr>
                <a:schemeClr val="bg1">
                  <a:lumMod val="50000"/>
                </a:schemeClr>
              </a:buClr>
              <a:buAutoNum type="arabicPeriod"/>
            </a:pPr>
            <a:r>
              <a:rPr lang="en-IN" dirty="0">
                <a:solidFill>
                  <a:schemeClr val="accent4">
                    <a:lumMod val="50000"/>
                  </a:schemeClr>
                </a:solidFill>
              </a:rPr>
              <a:t>Data Loading</a:t>
            </a:r>
          </a:p>
          <a:p>
            <a:pPr>
              <a:buClr>
                <a:schemeClr val="bg1">
                  <a:lumMod val="50000"/>
                </a:schemeClr>
              </a:buClr>
              <a:buFont typeface="Arial"/>
              <a:buAutoNum type="arabicPeriod"/>
            </a:pPr>
            <a:r>
              <a:rPr lang="en-GB" dirty="0">
                <a:solidFill>
                  <a:schemeClr val="accent4">
                    <a:lumMod val="50000"/>
                  </a:schemeClr>
                </a:solidFill>
              </a:rPr>
              <a:t>Null values Imputation / Data Cleaning </a:t>
            </a:r>
          </a:p>
          <a:p>
            <a:pPr>
              <a:buClr>
                <a:schemeClr val="bg1">
                  <a:lumMod val="50000"/>
                </a:schemeClr>
              </a:buClr>
              <a:buAutoNum type="arabicPeriod"/>
            </a:pPr>
            <a:r>
              <a:rPr lang="en-IN" dirty="0">
                <a:solidFill>
                  <a:schemeClr val="accent4">
                    <a:lumMod val="50000"/>
                  </a:schemeClr>
                </a:solidFill>
              </a:rPr>
              <a:t>Data Segregation</a:t>
            </a:r>
          </a:p>
          <a:p>
            <a:pPr>
              <a:buClr>
                <a:schemeClr val="bg1">
                  <a:lumMod val="50000"/>
                </a:schemeClr>
              </a:buClr>
              <a:buAutoNum type="arabicPeriod"/>
            </a:pPr>
            <a:r>
              <a:rPr lang="en-IN" dirty="0">
                <a:solidFill>
                  <a:schemeClr val="accent4">
                    <a:lumMod val="50000"/>
                  </a:schemeClr>
                </a:solidFill>
              </a:rPr>
              <a:t>Exploratory &amp; Visualization Analysis </a:t>
            </a:r>
          </a:p>
          <a:p>
            <a:pPr>
              <a:buClr>
                <a:schemeClr val="bg1">
                  <a:lumMod val="50000"/>
                </a:schemeClr>
              </a:buClr>
              <a:buFont typeface="Arial"/>
              <a:buAutoNum type="arabicPeriod"/>
            </a:pPr>
            <a:r>
              <a:rPr lang="en-IN" dirty="0">
                <a:solidFill>
                  <a:schemeClr val="accent4">
                    <a:lumMod val="50000"/>
                  </a:schemeClr>
                </a:solidFill>
              </a:rPr>
              <a:t>Conclusion</a:t>
            </a:r>
          </a:p>
          <a:p>
            <a:pPr>
              <a:buClr>
                <a:schemeClr val="bg1">
                  <a:lumMod val="50000"/>
                </a:schemeClr>
              </a:buClr>
              <a:buFont typeface="Arial"/>
              <a:buAutoNum type="arabicPeriod"/>
            </a:pPr>
            <a:endParaRPr lang="en-IN" dirty="0">
              <a:solidFill>
                <a:schemeClr val="accent4">
                  <a:lumMod val="50000"/>
                </a:schemeClr>
              </a:solidFill>
            </a:endParaRPr>
          </a:p>
          <a:p>
            <a:pPr>
              <a:buClr>
                <a:schemeClr val="bg1">
                  <a:lumMod val="50000"/>
                </a:schemeClr>
              </a:buClr>
              <a:buFont typeface="Arial"/>
              <a:buAutoNum type="arabicPeriod"/>
            </a:pPr>
            <a:endParaRPr lang="en-IN" dirty="0">
              <a:solidFill>
                <a:schemeClr val="accent4">
                  <a:lumMod val="50000"/>
                </a:schemeClr>
              </a:solidFill>
            </a:endParaRPr>
          </a:p>
          <a:p>
            <a:pPr>
              <a:buClr>
                <a:schemeClr val="bg1">
                  <a:lumMod val="50000"/>
                </a:schemeClr>
              </a:buClr>
              <a:buAutoNum type="arabicPeriod"/>
            </a:pPr>
            <a:endParaRPr lang="en-IN" dirty="0">
              <a:solidFill>
                <a:schemeClr val="accent4">
                  <a:lumMod val="50000"/>
                </a:schemeClr>
              </a:solidFill>
            </a:endParaRPr>
          </a:p>
          <a:p>
            <a:pPr>
              <a:buClr>
                <a:schemeClr val="bg1">
                  <a:lumMod val="50000"/>
                </a:schemeClr>
              </a:buClr>
              <a:buAutoNum type="arabicPeriod"/>
            </a:pPr>
            <a:endParaRPr lang="en-IN" dirty="0">
              <a:solidFill>
                <a:schemeClr val="accent4">
                  <a:lumMod val="50000"/>
                </a:schemeClr>
              </a:solidFill>
            </a:endParaRPr>
          </a:p>
          <a:p>
            <a:pPr>
              <a:buClr>
                <a:schemeClr val="tx1">
                  <a:lumMod val="60000"/>
                  <a:lumOff val="40000"/>
                </a:schemeClr>
              </a:buClr>
              <a:buFont typeface="+mj-lt"/>
              <a:buAutoNum type="arabicPeriod"/>
            </a:pPr>
            <a:endParaRPr lang="en-IN" dirty="0">
              <a:solidFill>
                <a:schemeClr val="accent4">
                  <a:lumMod val="50000"/>
                </a:schemeClr>
              </a:solidFill>
            </a:endParaRPr>
          </a:p>
        </p:txBody>
      </p:sp>
    </p:spTree>
    <p:extLst>
      <p:ext uri="{BB962C8B-B14F-4D97-AF65-F5344CB8AC3E}">
        <p14:creationId xmlns:p14="http://schemas.microsoft.com/office/powerpoint/2010/main" val="9482610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887" y="0"/>
            <a:ext cx="8520600" cy="572700"/>
          </a:xfrm>
        </p:spPr>
        <p:txBody>
          <a:bodyPr/>
          <a:lstStyle/>
          <a:p>
            <a:pPr lvl="0"/>
            <a:r>
              <a:rPr lang="en-IN" dirty="0"/>
              <a:t>Data Visualization</a:t>
            </a:r>
            <a:br>
              <a:rPr lang="en-IN" dirty="0"/>
            </a:br>
            <a:endParaRPr lang="en-IN" dirty="0"/>
          </a:p>
        </p:txBody>
      </p:sp>
      <p:sp>
        <p:nvSpPr>
          <p:cNvPr id="3" name="Rectangle 2"/>
          <p:cNvSpPr/>
          <p:nvPr/>
        </p:nvSpPr>
        <p:spPr>
          <a:xfrm>
            <a:off x="142887" y="731520"/>
            <a:ext cx="8382135" cy="4185761"/>
          </a:xfrm>
          <a:prstGeom prst="rect">
            <a:avLst/>
          </a:prstGeom>
        </p:spPr>
        <p:txBody>
          <a:bodyPr wrap="square">
            <a:spAutoFit/>
          </a:bodyPr>
          <a:lstStyle/>
          <a:p>
            <a:pPr algn="just">
              <a:buFont typeface="Arial" panose="020B0604020202020204" pitchFamily="34" charset="0"/>
              <a:buChar char="•"/>
            </a:pPr>
            <a:r>
              <a:rPr lang="en-GB" b="1" u="sng" dirty="0">
                <a:solidFill>
                  <a:srgbClr val="4A4E57"/>
                </a:solidFill>
                <a:latin typeface="+mn-lt"/>
              </a:rPr>
              <a:t>Correlations in Relationships</a:t>
            </a:r>
            <a:r>
              <a:rPr lang="en-GB" b="1" dirty="0">
                <a:solidFill>
                  <a:srgbClr val="4A4E57"/>
                </a:solidFill>
                <a:latin typeface="+mn-lt"/>
              </a:rPr>
              <a:t>: </a:t>
            </a:r>
            <a:r>
              <a:rPr lang="en-GB" dirty="0">
                <a:solidFill>
                  <a:srgbClr val="4A4E57"/>
                </a:solidFill>
                <a:latin typeface="+mn-lt"/>
              </a:rPr>
              <a:t>Without data visualization, it is challenging </a:t>
            </a:r>
            <a:r>
              <a:rPr lang="en-GB" dirty="0">
                <a:solidFill>
                  <a:schemeClr val="accent1">
                    <a:lumMod val="50000"/>
                  </a:schemeClr>
                </a:solidFill>
                <a:latin typeface="+mn-lt"/>
              </a:rPr>
              <a:t>to identify the correlations between the relationship of independent variables</a:t>
            </a:r>
            <a:r>
              <a:rPr lang="en-GB" dirty="0">
                <a:solidFill>
                  <a:srgbClr val="4A4E57"/>
                </a:solidFill>
                <a:latin typeface="+mn-lt"/>
              </a:rPr>
              <a:t>. By making sense of those independent variables, we can </a:t>
            </a:r>
            <a:r>
              <a:rPr lang="en-GB" dirty="0">
                <a:solidFill>
                  <a:srgbClr val="7030A0"/>
                </a:solidFill>
                <a:latin typeface="+mn-lt"/>
              </a:rPr>
              <a:t>make better business decisions</a:t>
            </a:r>
            <a:r>
              <a:rPr lang="en-GB" dirty="0">
                <a:solidFill>
                  <a:srgbClr val="4A4E57"/>
                </a:solidFill>
                <a:latin typeface="+mn-lt"/>
              </a:rPr>
              <a:t>. </a:t>
            </a:r>
          </a:p>
          <a:p>
            <a:pPr algn="just">
              <a:buFont typeface="Arial" panose="020B0604020202020204" pitchFamily="34" charset="0"/>
              <a:buChar char="•"/>
            </a:pPr>
            <a:r>
              <a:rPr lang="en-GB" b="1" u="sng" dirty="0">
                <a:solidFill>
                  <a:srgbClr val="4A4E57"/>
                </a:solidFill>
                <a:latin typeface="+mn-lt"/>
              </a:rPr>
              <a:t>Trends Over Time</a:t>
            </a:r>
            <a:r>
              <a:rPr lang="en-GB" b="1" dirty="0">
                <a:solidFill>
                  <a:srgbClr val="4A4E57"/>
                </a:solidFill>
                <a:latin typeface="+mn-lt"/>
              </a:rPr>
              <a:t>: </a:t>
            </a:r>
            <a:r>
              <a:rPr lang="en-GB" dirty="0">
                <a:solidFill>
                  <a:srgbClr val="4A4E57"/>
                </a:solidFill>
                <a:latin typeface="+mn-lt"/>
              </a:rPr>
              <a:t>While this seems like an obvious use of data visualization, it is also one of the most valuable applications. It’s</a:t>
            </a:r>
            <a:r>
              <a:rPr lang="en-GB" dirty="0">
                <a:solidFill>
                  <a:schemeClr val="accent4">
                    <a:lumMod val="50000"/>
                  </a:schemeClr>
                </a:solidFill>
                <a:latin typeface="+mn-lt"/>
              </a:rPr>
              <a:t> impossible to make predictions without having the necessary information from the past and present.</a:t>
            </a:r>
            <a:r>
              <a:rPr lang="en-GB" dirty="0">
                <a:solidFill>
                  <a:srgbClr val="4A4E57"/>
                </a:solidFill>
                <a:latin typeface="+mn-lt"/>
              </a:rPr>
              <a:t> Trends over time tell us </a:t>
            </a:r>
            <a:r>
              <a:rPr lang="en-GB" dirty="0">
                <a:solidFill>
                  <a:srgbClr val="7030A0"/>
                </a:solidFill>
                <a:latin typeface="+mn-lt"/>
              </a:rPr>
              <a:t>where we were and where we can potentially go</a:t>
            </a:r>
            <a:r>
              <a:rPr lang="en-GB" dirty="0">
                <a:solidFill>
                  <a:srgbClr val="4A4E57"/>
                </a:solidFill>
                <a:latin typeface="+mn-lt"/>
              </a:rPr>
              <a:t>.</a:t>
            </a:r>
            <a:r>
              <a:rPr lang="en-GB" b="1" dirty="0">
                <a:solidFill>
                  <a:srgbClr val="4A4E57"/>
                </a:solidFill>
                <a:latin typeface="+mn-lt"/>
              </a:rPr>
              <a:t> </a:t>
            </a:r>
            <a:endParaRPr lang="en-GB" dirty="0">
              <a:solidFill>
                <a:srgbClr val="4A4E57"/>
              </a:solidFill>
              <a:latin typeface="+mn-lt"/>
            </a:endParaRPr>
          </a:p>
          <a:p>
            <a:pPr algn="just">
              <a:buFont typeface="Arial" panose="020B0604020202020204" pitchFamily="34" charset="0"/>
              <a:buChar char="•"/>
            </a:pPr>
            <a:r>
              <a:rPr lang="en-GB" b="1" u="sng" dirty="0">
                <a:solidFill>
                  <a:srgbClr val="4A4E57"/>
                </a:solidFill>
                <a:latin typeface="+mn-lt"/>
              </a:rPr>
              <a:t>Frequency</a:t>
            </a:r>
            <a:r>
              <a:rPr lang="en-GB" b="1" dirty="0">
                <a:solidFill>
                  <a:srgbClr val="4A4E57"/>
                </a:solidFill>
                <a:latin typeface="+mn-lt"/>
              </a:rPr>
              <a:t>:</a:t>
            </a:r>
            <a:r>
              <a:rPr lang="en-GB" dirty="0">
                <a:solidFill>
                  <a:srgbClr val="4A4E57"/>
                </a:solidFill>
                <a:latin typeface="+mn-lt"/>
              </a:rPr>
              <a:t> Closely related to trends over time is frequency. By </a:t>
            </a:r>
            <a:r>
              <a:rPr lang="en-GB" dirty="0">
                <a:solidFill>
                  <a:schemeClr val="accent4">
                    <a:lumMod val="50000"/>
                  </a:schemeClr>
                </a:solidFill>
                <a:latin typeface="+mn-lt"/>
              </a:rPr>
              <a:t>examining the rate, or how often, customers purchase and when they buy gives us a better feel for how potential new customers </a:t>
            </a:r>
            <a:r>
              <a:rPr lang="en-GB" dirty="0">
                <a:solidFill>
                  <a:srgbClr val="4A4E57"/>
                </a:solidFill>
                <a:latin typeface="+mn-lt"/>
              </a:rPr>
              <a:t>might act and react </a:t>
            </a:r>
            <a:r>
              <a:rPr lang="en-GB" dirty="0">
                <a:solidFill>
                  <a:srgbClr val="7030A0"/>
                </a:solidFill>
                <a:latin typeface="+mn-lt"/>
              </a:rPr>
              <a:t>to different marketing and customer acquisition strategies</a:t>
            </a:r>
            <a:r>
              <a:rPr lang="en-GB" dirty="0">
                <a:solidFill>
                  <a:srgbClr val="4A4E57"/>
                </a:solidFill>
                <a:latin typeface="+mn-lt"/>
              </a:rPr>
              <a:t>. </a:t>
            </a:r>
          </a:p>
          <a:p>
            <a:pPr algn="just">
              <a:buFont typeface="Arial" panose="020B0604020202020204" pitchFamily="34" charset="0"/>
              <a:buChar char="•"/>
            </a:pPr>
            <a:r>
              <a:rPr lang="en-GB" b="1" u="sng" dirty="0">
                <a:solidFill>
                  <a:srgbClr val="4A4E57"/>
                </a:solidFill>
                <a:latin typeface="+mn-lt"/>
              </a:rPr>
              <a:t>Examining the Market</a:t>
            </a:r>
            <a:r>
              <a:rPr lang="en-GB" b="1" dirty="0">
                <a:solidFill>
                  <a:srgbClr val="4A4E57"/>
                </a:solidFill>
                <a:latin typeface="+mn-lt"/>
              </a:rPr>
              <a:t>: </a:t>
            </a:r>
            <a:r>
              <a:rPr lang="en-GB" dirty="0">
                <a:solidFill>
                  <a:srgbClr val="4A4E57"/>
                </a:solidFill>
                <a:latin typeface="+mn-lt"/>
              </a:rPr>
              <a:t>Data visualization takes the information from different markets to give you insights into </a:t>
            </a:r>
            <a:r>
              <a:rPr lang="en-GB" dirty="0">
                <a:solidFill>
                  <a:schemeClr val="accent4">
                    <a:lumMod val="50000"/>
                  </a:schemeClr>
                </a:solidFill>
                <a:latin typeface="+mn-lt"/>
              </a:rPr>
              <a:t>which audiences to focus your attention on and which ones to stay away from</a:t>
            </a:r>
            <a:r>
              <a:rPr lang="en-GB" dirty="0">
                <a:solidFill>
                  <a:srgbClr val="4A4E57"/>
                </a:solidFill>
                <a:latin typeface="+mn-lt"/>
              </a:rPr>
              <a:t>. We get a </a:t>
            </a:r>
            <a:r>
              <a:rPr lang="en-GB" dirty="0">
                <a:solidFill>
                  <a:srgbClr val="7030A0"/>
                </a:solidFill>
                <a:latin typeface="+mn-lt"/>
              </a:rPr>
              <a:t>clearer picture of the opportunities within those markets by displaying this data on various charts and graphs.</a:t>
            </a:r>
          </a:p>
          <a:p>
            <a:pPr algn="just">
              <a:buFont typeface="Arial" panose="020B0604020202020204" pitchFamily="34" charset="0"/>
              <a:buChar char="•"/>
            </a:pPr>
            <a:r>
              <a:rPr lang="en-GB" b="1" u="sng" dirty="0">
                <a:solidFill>
                  <a:srgbClr val="4A4E57"/>
                </a:solidFill>
                <a:latin typeface="+mn-lt"/>
              </a:rPr>
              <a:t>Risk and Reward</a:t>
            </a:r>
            <a:r>
              <a:rPr lang="en-GB" b="1" dirty="0">
                <a:solidFill>
                  <a:srgbClr val="4A4E57"/>
                </a:solidFill>
                <a:latin typeface="+mn-lt"/>
              </a:rPr>
              <a:t>: </a:t>
            </a:r>
            <a:r>
              <a:rPr lang="en-GB" dirty="0">
                <a:solidFill>
                  <a:srgbClr val="4A4E57"/>
                </a:solidFill>
                <a:latin typeface="+mn-lt"/>
              </a:rPr>
              <a:t>Looking at value and risk metrics requires expertise because, </a:t>
            </a:r>
            <a:r>
              <a:rPr lang="en-GB" dirty="0">
                <a:solidFill>
                  <a:schemeClr val="accent4">
                    <a:lumMod val="50000"/>
                  </a:schemeClr>
                </a:solidFill>
                <a:latin typeface="+mn-lt"/>
              </a:rPr>
              <a:t>without data visualization, we must interpret complicated spreadsheets and numbers</a:t>
            </a:r>
            <a:r>
              <a:rPr lang="en-GB" dirty="0">
                <a:solidFill>
                  <a:srgbClr val="4A4E57"/>
                </a:solidFill>
                <a:latin typeface="+mn-lt"/>
              </a:rPr>
              <a:t>. Once information is visualized, we can then </a:t>
            </a:r>
            <a:r>
              <a:rPr lang="en-GB" dirty="0">
                <a:solidFill>
                  <a:srgbClr val="7030A0"/>
                </a:solidFill>
                <a:latin typeface="+mn-lt"/>
              </a:rPr>
              <a:t>pinpoint areas that may or may not require action</a:t>
            </a:r>
            <a:r>
              <a:rPr lang="en-GB" dirty="0">
                <a:solidFill>
                  <a:srgbClr val="4A4E57"/>
                </a:solidFill>
                <a:latin typeface="+mn-lt"/>
              </a:rPr>
              <a:t>.</a:t>
            </a:r>
          </a:p>
          <a:p>
            <a:pPr algn="just">
              <a:buFont typeface="Arial" panose="020B0604020202020204" pitchFamily="34" charset="0"/>
              <a:buChar char="•"/>
            </a:pPr>
            <a:r>
              <a:rPr lang="en-GB" b="1" u="sng" dirty="0">
                <a:solidFill>
                  <a:srgbClr val="4A4E57"/>
                </a:solidFill>
                <a:latin typeface="+mn-lt"/>
              </a:rPr>
              <a:t>Reacting to the Market:</a:t>
            </a:r>
            <a:r>
              <a:rPr lang="en-GB" b="1" dirty="0">
                <a:solidFill>
                  <a:srgbClr val="4A4E57"/>
                </a:solidFill>
                <a:latin typeface="+mn-lt"/>
              </a:rPr>
              <a:t> </a:t>
            </a:r>
            <a:r>
              <a:rPr lang="en-GB" dirty="0">
                <a:solidFill>
                  <a:srgbClr val="4A4E57"/>
                </a:solidFill>
                <a:latin typeface="+mn-lt"/>
              </a:rPr>
              <a:t>The </a:t>
            </a:r>
            <a:r>
              <a:rPr lang="en-GB" dirty="0">
                <a:solidFill>
                  <a:schemeClr val="accent4">
                    <a:lumMod val="50000"/>
                  </a:schemeClr>
                </a:solidFill>
                <a:latin typeface="+mn-lt"/>
              </a:rPr>
              <a:t>ability to obtain information quickly and easily with data displayed clearly on a functional dashboard allows businesses to act and respond to findings swiftly</a:t>
            </a:r>
            <a:r>
              <a:rPr lang="en-GB" dirty="0">
                <a:solidFill>
                  <a:srgbClr val="4A4E57"/>
                </a:solidFill>
                <a:latin typeface="+mn-lt"/>
              </a:rPr>
              <a:t> and helps to </a:t>
            </a:r>
            <a:r>
              <a:rPr lang="en-GB" dirty="0">
                <a:solidFill>
                  <a:srgbClr val="7030A0"/>
                </a:solidFill>
                <a:latin typeface="+mn-lt"/>
              </a:rPr>
              <a:t>avoid making mistakes.</a:t>
            </a:r>
          </a:p>
        </p:txBody>
      </p:sp>
    </p:spTree>
    <p:extLst>
      <p:ext uri="{BB962C8B-B14F-4D97-AF65-F5344CB8AC3E}">
        <p14:creationId xmlns:p14="http://schemas.microsoft.com/office/powerpoint/2010/main" val="12726982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8820" y="0"/>
            <a:ext cx="8520600" cy="572700"/>
          </a:xfrm>
        </p:spPr>
        <p:txBody>
          <a:bodyPr/>
          <a:lstStyle/>
          <a:p>
            <a:r>
              <a:rPr lang="en-IN" dirty="0"/>
              <a:t>1. Most Android Ver. Supported Apps in Play store</a:t>
            </a:r>
          </a:p>
        </p:txBody>
      </p:sp>
      <p:pic>
        <p:nvPicPr>
          <p:cNvPr id="3" name="Picture 2"/>
          <p:cNvPicPr>
            <a:picLocks noChangeAspect="1"/>
          </p:cNvPicPr>
          <p:nvPr/>
        </p:nvPicPr>
        <p:blipFill>
          <a:blip r:embed="rId3"/>
          <a:stretch>
            <a:fillRect/>
          </a:stretch>
        </p:blipFill>
        <p:spPr>
          <a:xfrm>
            <a:off x="253218" y="715828"/>
            <a:ext cx="6018762" cy="4166254"/>
          </a:xfrm>
          <a:prstGeom prst="rect">
            <a:avLst/>
          </a:prstGeom>
        </p:spPr>
      </p:pic>
      <p:sp>
        <p:nvSpPr>
          <p:cNvPr id="4" name="TextBox 3"/>
          <p:cNvSpPr txBox="1"/>
          <p:nvPr/>
        </p:nvSpPr>
        <p:spPr>
          <a:xfrm>
            <a:off x="3981154" y="2429623"/>
            <a:ext cx="4519186" cy="1169551"/>
          </a:xfrm>
          <a:prstGeom prst="rect">
            <a:avLst/>
          </a:prstGeom>
          <a:solidFill>
            <a:schemeClr val="bg2"/>
          </a:solidFill>
        </p:spPr>
        <p:txBody>
          <a:bodyPr wrap="none" rtlCol="0">
            <a:spAutoFit/>
          </a:bodyPr>
          <a:lstStyle>
            <a:defPPr marR="0" lvl="0" algn="l" rtl="0">
              <a:lnSpc>
                <a:spcPct val="100000"/>
              </a:lnSpc>
              <a:spcBef>
                <a:spcPts val="0"/>
              </a:spcBef>
              <a:spcAft>
                <a:spcPts val="0"/>
              </a:spcAft>
            </a:defPPr>
            <a:lvl1pPr marL="342900" indent="-342900">
              <a:buAutoNum type="arabicPeriod"/>
            </a:lvl1pPr>
          </a:lstStyle>
          <a:p>
            <a:r>
              <a:rPr lang="en-IN" dirty="0"/>
              <a:t>Helpful to develop apps and minimum criteria</a:t>
            </a:r>
          </a:p>
          <a:p>
            <a:endParaRPr lang="en-IN" dirty="0"/>
          </a:p>
          <a:p>
            <a:r>
              <a:rPr lang="en-IN" dirty="0"/>
              <a:t>Find out outdate versions of apps  </a:t>
            </a:r>
          </a:p>
          <a:p>
            <a:endParaRPr lang="en-IN" dirty="0"/>
          </a:p>
          <a:p>
            <a:r>
              <a:rPr lang="en-IN" dirty="0"/>
              <a:t>Identify detail about new trend version contribution</a:t>
            </a:r>
          </a:p>
        </p:txBody>
      </p:sp>
    </p:spTree>
    <p:extLst>
      <p:ext uri="{BB962C8B-B14F-4D97-AF65-F5344CB8AC3E}">
        <p14:creationId xmlns:p14="http://schemas.microsoft.com/office/powerpoint/2010/main" val="38185529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745" y="0"/>
            <a:ext cx="8520600" cy="572700"/>
          </a:xfrm>
          <a:noFill/>
          <a:ln>
            <a:noFill/>
          </a:ln>
        </p:spPr>
        <p:txBody>
          <a:bodyPr spcFirstLastPara="1" wrap="square" lIns="91425" tIns="91425" rIns="91425" bIns="91425" anchor="t" anchorCtr="0">
            <a:noAutofit/>
          </a:bodyPr>
          <a:lstStyle/>
          <a:p>
            <a:r>
              <a:rPr lang="en-GB" dirty="0"/>
              <a:t>2. Top Categories in Play store</a:t>
            </a:r>
            <a:endParaRPr lang="en-IN" dirty="0"/>
          </a:p>
        </p:txBody>
      </p:sp>
      <p:pic>
        <p:nvPicPr>
          <p:cNvPr id="5" name="Picture 4"/>
          <p:cNvPicPr>
            <a:picLocks noChangeAspect="1"/>
          </p:cNvPicPr>
          <p:nvPr/>
        </p:nvPicPr>
        <p:blipFill>
          <a:blip r:embed="rId3"/>
          <a:stretch>
            <a:fillRect/>
          </a:stretch>
        </p:blipFill>
        <p:spPr>
          <a:xfrm>
            <a:off x="0" y="572700"/>
            <a:ext cx="6006905" cy="4320035"/>
          </a:xfrm>
          <a:prstGeom prst="rect">
            <a:avLst/>
          </a:prstGeom>
        </p:spPr>
      </p:pic>
      <p:sp>
        <p:nvSpPr>
          <p:cNvPr id="4" name="TextBox 3"/>
          <p:cNvSpPr txBox="1"/>
          <p:nvPr/>
        </p:nvSpPr>
        <p:spPr>
          <a:xfrm>
            <a:off x="5912290" y="1601374"/>
            <a:ext cx="3084499" cy="1600438"/>
          </a:xfrm>
          <a:prstGeom prst="rect">
            <a:avLst/>
          </a:prstGeom>
          <a:solidFill>
            <a:schemeClr val="bg2"/>
          </a:solidFill>
        </p:spPr>
        <p:txBody>
          <a:bodyPr wrap="square" rtlCol="0">
            <a:spAutoFit/>
          </a:bodyPr>
          <a:lstStyle/>
          <a:p>
            <a:pPr marL="342900" indent="-342900">
              <a:buAutoNum type="arabicPeriod"/>
            </a:pPr>
            <a:r>
              <a:rPr lang="en-IN" dirty="0"/>
              <a:t>Helpful in identifying the common categories of app</a:t>
            </a:r>
          </a:p>
          <a:p>
            <a:pPr marL="342900" indent="-342900">
              <a:buFont typeface="+mj-lt"/>
              <a:buAutoNum type="arabicPeriod"/>
            </a:pPr>
            <a:endParaRPr lang="en-IN" dirty="0"/>
          </a:p>
          <a:p>
            <a:pPr marL="342900" indent="-342900">
              <a:buAutoNum type="arabicPeriod"/>
            </a:pPr>
            <a:r>
              <a:rPr lang="en-IN" dirty="0"/>
              <a:t>Able to find the least number of apps available category wise</a:t>
            </a:r>
          </a:p>
          <a:p>
            <a:pPr marL="342900" indent="-342900">
              <a:buFont typeface="+mj-lt"/>
              <a:buAutoNum type="arabicPeriod"/>
            </a:pPr>
            <a:endParaRPr lang="en-IN" dirty="0"/>
          </a:p>
          <a:p>
            <a:pPr marL="342900" indent="-342900">
              <a:buAutoNum type="arabicPeriod"/>
            </a:pPr>
            <a:r>
              <a:rPr lang="en-IN" dirty="0"/>
              <a:t>Each categories' contribution</a:t>
            </a:r>
          </a:p>
        </p:txBody>
      </p:sp>
    </p:spTree>
    <p:extLst>
      <p:ext uri="{BB962C8B-B14F-4D97-AF65-F5344CB8AC3E}">
        <p14:creationId xmlns:p14="http://schemas.microsoft.com/office/powerpoint/2010/main" val="35416474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023" y="0"/>
            <a:ext cx="8520600" cy="572700"/>
          </a:xfrm>
          <a:noFill/>
          <a:ln>
            <a:noFill/>
          </a:ln>
        </p:spPr>
        <p:txBody>
          <a:bodyPr spcFirstLastPara="1" wrap="square" lIns="91425" tIns="91425" rIns="91425" bIns="91425" anchor="t" anchorCtr="0">
            <a:noAutofit/>
          </a:bodyPr>
          <a:lstStyle/>
          <a:p>
            <a:r>
              <a:rPr lang="en-IN" dirty="0"/>
              <a:t>3. </a:t>
            </a:r>
            <a:r>
              <a:rPr lang="en-GB" dirty="0"/>
              <a:t>Top 10 Genres in Play store</a:t>
            </a:r>
            <a:endParaRPr lang="en-IN" dirty="0"/>
          </a:p>
        </p:txBody>
      </p:sp>
      <p:pic>
        <p:nvPicPr>
          <p:cNvPr id="3" name="Picture 2"/>
          <p:cNvPicPr>
            <a:picLocks noChangeAspect="1"/>
          </p:cNvPicPr>
          <p:nvPr/>
        </p:nvPicPr>
        <p:blipFill>
          <a:blip r:embed="rId3"/>
          <a:stretch>
            <a:fillRect/>
          </a:stretch>
        </p:blipFill>
        <p:spPr>
          <a:xfrm>
            <a:off x="0" y="572700"/>
            <a:ext cx="6907237" cy="4407170"/>
          </a:xfrm>
          <a:prstGeom prst="rect">
            <a:avLst/>
          </a:prstGeom>
        </p:spPr>
      </p:pic>
      <p:sp>
        <p:nvSpPr>
          <p:cNvPr id="4" name="TextBox 3"/>
          <p:cNvSpPr txBox="1"/>
          <p:nvPr/>
        </p:nvSpPr>
        <p:spPr>
          <a:xfrm>
            <a:off x="4521543" y="879559"/>
            <a:ext cx="4291559" cy="738664"/>
          </a:xfrm>
          <a:prstGeom prst="rect">
            <a:avLst/>
          </a:prstGeom>
          <a:solidFill>
            <a:schemeClr val="bg2"/>
          </a:solidFill>
        </p:spPr>
        <p:txBody>
          <a:bodyPr wrap="none" rtlCol="0">
            <a:spAutoFit/>
          </a:bodyPr>
          <a:lstStyle/>
          <a:p>
            <a:pPr marL="342900" indent="-342900">
              <a:buAutoNum type="arabicPeriod"/>
            </a:pPr>
            <a:r>
              <a:rPr lang="en-IN" dirty="0"/>
              <a:t>Helpful in identifying top 10 genres in play store</a:t>
            </a:r>
          </a:p>
          <a:p>
            <a:pPr marL="342900" indent="-342900">
              <a:buFont typeface="+mj-lt"/>
              <a:buAutoNum type="arabicPeriod"/>
            </a:pPr>
            <a:endParaRPr lang="en-IN" dirty="0"/>
          </a:p>
          <a:p>
            <a:pPr marL="342900" indent="-342900">
              <a:buAutoNum type="arabicPeriod"/>
            </a:pPr>
            <a:r>
              <a:rPr lang="en-IN" dirty="0"/>
              <a:t>Most Contributed genre</a:t>
            </a:r>
          </a:p>
        </p:txBody>
      </p:sp>
    </p:spTree>
    <p:extLst>
      <p:ext uri="{BB962C8B-B14F-4D97-AF65-F5344CB8AC3E}">
        <p14:creationId xmlns:p14="http://schemas.microsoft.com/office/powerpoint/2010/main" val="279641140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447" y="0"/>
            <a:ext cx="8520600" cy="572700"/>
          </a:xfrm>
          <a:noFill/>
          <a:ln>
            <a:noFill/>
          </a:ln>
        </p:spPr>
        <p:txBody>
          <a:bodyPr spcFirstLastPara="1" wrap="square" lIns="91425" tIns="91425" rIns="91425" bIns="91425" anchor="t" anchorCtr="0">
            <a:noAutofit/>
          </a:bodyPr>
          <a:lstStyle/>
          <a:p>
            <a:r>
              <a:rPr lang="en-GB" dirty="0"/>
              <a:t>4. Most Frequent Rating on play store Apps</a:t>
            </a:r>
          </a:p>
        </p:txBody>
      </p:sp>
      <p:pic>
        <p:nvPicPr>
          <p:cNvPr id="3" name="Picture 2"/>
          <p:cNvPicPr>
            <a:picLocks noChangeAspect="1"/>
          </p:cNvPicPr>
          <p:nvPr/>
        </p:nvPicPr>
        <p:blipFill>
          <a:blip r:embed="rId3"/>
          <a:stretch>
            <a:fillRect/>
          </a:stretch>
        </p:blipFill>
        <p:spPr>
          <a:xfrm>
            <a:off x="215447" y="799887"/>
            <a:ext cx="8183117" cy="4039164"/>
          </a:xfrm>
          <a:prstGeom prst="rect">
            <a:avLst/>
          </a:prstGeom>
        </p:spPr>
      </p:pic>
      <p:sp>
        <p:nvSpPr>
          <p:cNvPr id="4" name="TextBox 3"/>
          <p:cNvSpPr txBox="1"/>
          <p:nvPr/>
        </p:nvSpPr>
        <p:spPr>
          <a:xfrm>
            <a:off x="1105929" y="2812381"/>
            <a:ext cx="4070345" cy="307777"/>
          </a:xfrm>
          <a:prstGeom prst="rect">
            <a:avLst/>
          </a:prstGeom>
          <a:solidFill>
            <a:schemeClr val="bg2"/>
          </a:solidFill>
        </p:spPr>
        <p:txBody>
          <a:bodyPr wrap="none" rtlCol="0">
            <a:spAutoFit/>
          </a:bodyPr>
          <a:lstStyle/>
          <a:p>
            <a:pPr marL="342900" indent="-342900">
              <a:buAutoNum type="arabicPeriod"/>
            </a:pPr>
            <a:r>
              <a:rPr lang="en-IN" dirty="0"/>
              <a:t>Most app have received rating of </a:t>
            </a:r>
            <a:r>
              <a:rPr lang="en-IN" dirty="0" err="1"/>
              <a:t>approx</a:t>
            </a:r>
            <a:r>
              <a:rPr lang="en-IN" dirty="0"/>
              <a:t> 4.3</a:t>
            </a:r>
          </a:p>
        </p:txBody>
      </p:sp>
    </p:spTree>
    <p:extLst>
      <p:ext uri="{BB962C8B-B14F-4D97-AF65-F5344CB8AC3E}">
        <p14:creationId xmlns:p14="http://schemas.microsoft.com/office/powerpoint/2010/main" val="16955376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685" y="0"/>
            <a:ext cx="8520600" cy="572700"/>
          </a:xfrm>
          <a:noFill/>
          <a:ln>
            <a:noFill/>
          </a:ln>
        </p:spPr>
        <p:txBody>
          <a:bodyPr spcFirstLastPara="1" wrap="square" lIns="91425" tIns="91425" rIns="91425" bIns="91425" anchor="t" anchorCtr="0">
            <a:noAutofit/>
          </a:bodyPr>
          <a:lstStyle/>
          <a:p>
            <a:r>
              <a:rPr lang="en-GB" dirty="0"/>
              <a:t>5.Paid and Free Apps Ratio Across play store</a:t>
            </a:r>
            <a:br>
              <a:rPr lang="en-GB" dirty="0"/>
            </a:br>
            <a:endParaRPr lang="en-IN" dirty="0"/>
          </a:p>
        </p:txBody>
      </p:sp>
      <p:pic>
        <p:nvPicPr>
          <p:cNvPr id="335" name="Picture 334"/>
          <p:cNvPicPr>
            <a:picLocks noChangeAspect="1"/>
          </p:cNvPicPr>
          <p:nvPr/>
        </p:nvPicPr>
        <p:blipFill>
          <a:blip r:embed="rId3"/>
          <a:stretch>
            <a:fillRect/>
          </a:stretch>
        </p:blipFill>
        <p:spPr>
          <a:xfrm>
            <a:off x="100685" y="572700"/>
            <a:ext cx="5553753" cy="4499823"/>
          </a:xfrm>
          <a:prstGeom prst="rect">
            <a:avLst/>
          </a:prstGeom>
        </p:spPr>
      </p:pic>
      <p:sp>
        <p:nvSpPr>
          <p:cNvPr id="336" name="TextBox 335"/>
          <p:cNvSpPr txBox="1"/>
          <p:nvPr/>
        </p:nvSpPr>
        <p:spPr>
          <a:xfrm>
            <a:off x="4571778" y="2066794"/>
            <a:ext cx="3406702" cy="1169551"/>
          </a:xfrm>
          <a:prstGeom prst="rect">
            <a:avLst/>
          </a:prstGeom>
          <a:solidFill>
            <a:schemeClr val="bg2"/>
          </a:solidFill>
        </p:spPr>
        <p:txBody>
          <a:bodyPr wrap="none" rtlCol="0">
            <a:spAutoFit/>
          </a:bodyPr>
          <a:lstStyle/>
          <a:p>
            <a:pPr marL="342900" lvl="2" indent="-342900">
              <a:buFont typeface="+mj-lt"/>
              <a:buAutoNum type="arabicPeriod"/>
            </a:pPr>
            <a:r>
              <a:rPr lang="en-GB" dirty="0"/>
              <a:t>Nan value in type column are </a:t>
            </a:r>
            <a:r>
              <a:rPr lang="en-GB" b="1" dirty="0"/>
              <a:t>0.01%</a:t>
            </a:r>
          </a:p>
          <a:p>
            <a:pPr marL="342900" lvl="2" indent="-342900">
              <a:buFont typeface="+mj-lt"/>
              <a:buAutoNum type="arabicPeriod"/>
            </a:pPr>
            <a:endParaRPr lang="en-GB" dirty="0"/>
          </a:p>
          <a:p>
            <a:pPr marL="342900" lvl="2" indent="-342900">
              <a:buFont typeface="+mj-lt"/>
              <a:buAutoNum type="arabicPeriod"/>
            </a:pPr>
            <a:r>
              <a:rPr lang="en-GB" dirty="0"/>
              <a:t>Free apps in </a:t>
            </a:r>
            <a:r>
              <a:rPr lang="en-GB" dirty="0" err="1"/>
              <a:t>playstore</a:t>
            </a:r>
            <a:r>
              <a:rPr lang="en-GB" dirty="0"/>
              <a:t> are </a:t>
            </a:r>
            <a:r>
              <a:rPr lang="en-GB" b="1" dirty="0"/>
              <a:t>92.60%</a:t>
            </a:r>
          </a:p>
          <a:p>
            <a:pPr marL="342900" lvl="2" indent="-342900">
              <a:buFont typeface="+mj-lt"/>
              <a:buAutoNum type="arabicPeriod"/>
            </a:pPr>
            <a:endParaRPr lang="en-GB" dirty="0"/>
          </a:p>
          <a:p>
            <a:pPr marL="342900" lvl="2" indent="-342900">
              <a:buFont typeface="+mj-lt"/>
              <a:buAutoNum type="arabicPeriod"/>
            </a:pPr>
            <a:r>
              <a:rPr lang="en-GB" dirty="0"/>
              <a:t>Paid apps in </a:t>
            </a:r>
            <a:r>
              <a:rPr lang="en-GB" dirty="0" err="1"/>
              <a:t>playstore</a:t>
            </a:r>
            <a:r>
              <a:rPr lang="en-GB" dirty="0"/>
              <a:t> are </a:t>
            </a:r>
            <a:r>
              <a:rPr lang="en-GB" b="1" dirty="0"/>
              <a:t>7.39%</a:t>
            </a:r>
            <a:endParaRPr lang="en-GB" dirty="0"/>
          </a:p>
        </p:txBody>
      </p:sp>
    </p:spTree>
    <p:extLst>
      <p:ext uri="{BB962C8B-B14F-4D97-AF65-F5344CB8AC3E}">
        <p14:creationId xmlns:p14="http://schemas.microsoft.com/office/powerpoint/2010/main" val="101259258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572700"/>
          </a:xfrm>
        </p:spPr>
        <p:txBody>
          <a:bodyPr/>
          <a:lstStyle/>
          <a:p>
            <a:r>
              <a:rPr lang="en-GB" dirty="0"/>
              <a:t>6.App Update Details ‘By Year’</a:t>
            </a:r>
            <a:endParaRPr lang="en-IN" dirty="0"/>
          </a:p>
        </p:txBody>
      </p:sp>
      <p:pic>
        <p:nvPicPr>
          <p:cNvPr id="3" name="Picture 2"/>
          <p:cNvPicPr>
            <a:picLocks noChangeAspect="1"/>
          </p:cNvPicPr>
          <p:nvPr/>
        </p:nvPicPr>
        <p:blipFill>
          <a:blip r:embed="rId3"/>
          <a:stretch>
            <a:fillRect/>
          </a:stretch>
        </p:blipFill>
        <p:spPr>
          <a:xfrm>
            <a:off x="0" y="572700"/>
            <a:ext cx="7773485" cy="4220164"/>
          </a:xfrm>
          <a:prstGeom prst="rect">
            <a:avLst/>
          </a:prstGeom>
        </p:spPr>
      </p:pic>
      <p:sp>
        <p:nvSpPr>
          <p:cNvPr id="4" name="TextBox 3"/>
          <p:cNvSpPr txBox="1"/>
          <p:nvPr/>
        </p:nvSpPr>
        <p:spPr>
          <a:xfrm>
            <a:off x="885389" y="2417861"/>
            <a:ext cx="5136342" cy="307777"/>
          </a:xfrm>
          <a:prstGeom prst="rect">
            <a:avLst/>
          </a:prstGeom>
          <a:solidFill>
            <a:schemeClr val="bg2"/>
          </a:solidFill>
        </p:spPr>
        <p:txBody>
          <a:bodyPr wrap="none" rtlCol="0">
            <a:spAutoFit/>
          </a:bodyPr>
          <a:lstStyle/>
          <a:p>
            <a:pPr lvl="2"/>
            <a:r>
              <a:rPr lang="en-GB" dirty="0"/>
              <a:t>1.Very wide range of app updated in play store during 2017-18</a:t>
            </a:r>
            <a:endParaRPr lang="en-GB" b="1" dirty="0"/>
          </a:p>
        </p:txBody>
      </p:sp>
    </p:spTree>
    <p:extLst>
      <p:ext uri="{BB962C8B-B14F-4D97-AF65-F5344CB8AC3E}">
        <p14:creationId xmlns:p14="http://schemas.microsoft.com/office/powerpoint/2010/main" val="30937701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401"/>
            <a:ext cx="8520600" cy="572700"/>
          </a:xfrm>
        </p:spPr>
        <p:txBody>
          <a:bodyPr/>
          <a:lstStyle/>
          <a:p>
            <a:r>
              <a:rPr lang="en-IN" dirty="0"/>
              <a:t>7. Age Wise Free &amp; Paid Apps User’s Detail</a:t>
            </a:r>
          </a:p>
        </p:txBody>
      </p:sp>
      <p:pic>
        <p:nvPicPr>
          <p:cNvPr id="5" name="Picture 4"/>
          <p:cNvPicPr>
            <a:picLocks noChangeAspect="1"/>
          </p:cNvPicPr>
          <p:nvPr/>
        </p:nvPicPr>
        <p:blipFill rotWithShape="1">
          <a:blip r:embed="rId3"/>
          <a:srcRect t="24228"/>
          <a:stretch/>
        </p:blipFill>
        <p:spPr>
          <a:xfrm>
            <a:off x="0" y="671534"/>
            <a:ext cx="6783572" cy="4308220"/>
          </a:xfrm>
          <a:prstGeom prst="rect">
            <a:avLst/>
          </a:prstGeom>
        </p:spPr>
      </p:pic>
      <p:pic>
        <p:nvPicPr>
          <p:cNvPr id="4" name="Picture 3"/>
          <p:cNvPicPr>
            <a:picLocks noChangeAspect="1"/>
          </p:cNvPicPr>
          <p:nvPr/>
        </p:nvPicPr>
        <p:blipFill rotWithShape="1">
          <a:blip r:embed="rId3"/>
          <a:srcRect b="74808"/>
          <a:stretch/>
        </p:blipFill>
        <p:spPr>
          <a:xfrm>
            <a:off x="1569693" y="1633292"/>
            <a:ext cx="6379292" cy="1346977"/>
          </a:xfrm>
          <a:prstGeom prst="rect">
            <a:avLst/>
          </a:prstGeom>
        </p:spPr>
      </p:pic>
      <p:sp>
        <p:nvSpPr>
          <p:cNvPr id="6" name="TextBox 5"/>
          <p:cNvSpPr txBox="1"/>
          <p:nvPr/>
        </p:nvSpPr>
        <p:spPr>
          <a:xfrm>
            <a:off x="1758357" y="2980269"/>
            <a:ext cx="6001964" cy="307777"/>
          </a:xfrm>
          <a:prstGeom prst="rect">
            <a:avLst/>
          </a:prstGeom>
          <a:solidFill>
            <a:schemeClr val="bg2"/>
          </a:solidFill>
        </p:spPr>
        <p:txBody>
          <a:bodyPr wrap="none" rtlCol="0">
            <a:spAutoFit/>
          </a:bodyPr>
          <a:lstStyle/>
          <a:p>
            <a:r>
              <a:rPr lang="en-IN" dirty="0"/>
              <a:t>After ‘Everyone’ , ‘Teen’ are the max no. of user of the paid and free apps</a:t>
            </a:r>
          </a:p>
        </p:txBody>
      </p:sp>
    </p:spTree>
    <p:extLst>
      <p:ext uri="{BB962C8B-B14F-4D97-AF65-F5344CB8AC3E}">
        <p14:creationId xmlns:p14="http://schemas.microsoft.com/office/powerpoint/2010/main" val="342861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520600" cy="572700"/>
          </a:xfrm>
          <a:noFill/>
          <a:ln>
            <a:noFill/>
          </a:ln>
        </p:spPr>
        <p:txBody>
          <a:bodyPr spcFirstLastPara="1" wrap="square" lIns="91425" tIns="91425" rIns="91425" bIns="91425" anchor="t" anchorCtr="0">
            <a:noAutofit/>
          </a:bodyPr>
          <a:lstStyle/>
          <a:p>
            <a:r>
              <a:rPr lang="en-IN" dirty="0"/>
              <a:t>8. Apps Size Across Database</a:t>
            </a:r>
          </a:p>
        </p:txBody>
      </p:sp>
      <p:pic>
        <p:nvPicPr>
          <p:cNvPr id="3" name="Picture 2"/>
          <p:cNvPicPr>
            <a:picLocks noChangeAspect="1"/>
          </p:cNvPicPr>
          <p:nvPr/>
        </p:nvPicPr>
        <p:blipFill rotWithShape="1">
          <a:blip r:embed="rId3"/>
          <a:srcRect t="18088"/>
          <a:stretch/>
        </p:blipFill>
        <p:spPr>
          <a:xfrm>
            <a:off x="-1" y="689658"/>
            <a:ext cx="6528391" cy="4213959"/>
          </a:xfrm>
          <a:prstGeom prst="rect">
            <a:avLst/>
          </a:prstGeom>
        </p:spPr>
      </p:pic>
      <p:pic>
        <p:nvPicPr>
          <p:cNvPr id="4" name="Picture 3"/>
          <p:cNvPicPr>
            <a:picLocks noChangeAspect="1"/>
          </p:cNvPicPr>
          <p:nvPr/>
        </p:nvPicPr>
        <p:blipFill rotWithShape="1">
          <a:blip r:embed="rId3"/>
          <a:srcRect b="80432"/>
          <a:stretch/>
        </p:blipFill>
        <p:spPr>
          <a:xfrm>
            <a:off x="2013440" y="1382887"/>
            <a:ext cx="6201640" cy="956275"/>
          </a:xfrm>
          <a:prstGeom prst="rect">
            <a:avLst/>
          </a:prstGeom>
        </p:spPr>
      </p:pic>
      <p:sp>
        <p:nvSpPr>
          <p:cNvPr id="5" name="TextBox 4"/>
          <p:cNvSpPr txBox="1"/>
          <p:nvPr/>
        </p:nvSpPr>
        <p:spPr>
          <a:xfrm>
            <a:off x="2235725" y="2878502"/>
            <a:ext cx="3724096" cy="307777"/>
          </a:xfrm>
          <a:prstGeom prst="rect">
            <a:avLst/>
          </a:prstGeom>
          <a:solidFill>
            <a:schemeClr val="bg2"/>
          </a:solidFill>
        </p:spPr>
        <p:txBody>
          <a:bodyPr wrap="none" rtlCol="0">
            <a:spAutoFit/>
          </a:bodyPr>
          <a:lstStyle/>
          <a:p>
            <a:pPr marL="342900" indent="-342900">
              <a:buAutoNum type="arabicPeriod"/>
            </a:pPr>
            <a:r>
              <a:rPr lang="en-IN" dirty="0"/>
              <a:t>0-20MB size apps are most in play store</a:t>
            </a:r>
          </a:p>
        </p:txBody>
      </p:sp>
    </p:spTree>
    <p:extLst>
      <p:ext uri="{BB962C8B-B14F-4D97-AF65-F5344CB8AC3E}">
        <p14:creationId xmlns:p14="http://schemas.microsoft.com/office/powerpoint/2010/main" val="7036613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279" y="0"/>
            <a:ext cx="8520600" cy="572700"/>
          </a:xfrm>
          <a:noFill/>
          <a:ln>
            <a:noFill/>
          </a:ln>
        </p:spPr>
        <p:txBody>
          <a:bodyPr spcFirstLastPara="1" wrap="square" lIns="91425" tIns="91425" rIns="91425" bIns="91425" anchor="t" anchorCtr="0">
            <a:noAutofit/>
          </a:bodyPr>
          <a:lstStyle/>
          <a:p>
            <a:r>
              <a:rPr lang="en-GB" dirty="0"/>
              <a:t>9. Sentiment Data Across the All Reviews</a:t>
            </a:r>
            <a:endParaRPr lang="en-IN" dirty="0"/>
          </a:p>
        </p:txBody>
      </p:sp>
      <p:pic>
        <p:nvPicPr>
          <p:cNvPr id="3" name="Picture 2"/>
          <p:cNvPicPr>
            <a:picLocks noChangeAspect="1"/>
          </p:cNvPicPr>
          <p:nvPr/>
        </p:nvPicPr>
        <p:blipFill>
          <a:blip r:embed="rId3"/>
          <a:stretch>
            <a:fillRect/>
          </a:stretch>
        </p:blipFill>
        <p:spPr>
          <a:xfrm>
            <a:off x="174813" y="569920"/>
            <a:ext cx="8025757" cy="4450096"/>
          </a:xfrm>
          <a:prstGeom prst="rect">
            <a:avLst/>
          </a:prstGeom>
        </p:spPr>
      </p:pic>
      <p:sp>
        <p:nvSpPr>
          <p:cNvPr id="5" name="TextBox 4">
            <a:extLst>
              <a:ext uri="{FF2B5EF4-FFF2-40B4-BE49-F238E27FC236}">
                <a16:creationId xmlns:a16="http://schemas.microsoft.com/office/drawing/2014/main" id="{4A5728EC-DBD2-05A4-070C-20907DA2C49F}"/>
              </a:ext>
            </a:extLst>
          </p:cNvPr>
          <p:cNvSpPr txBox="1"/>
          <p:nvPr/>
        </p:nvSpPr>
        <p:spPr>
          <a:xfrm>
            <a:off x="5423731" y="2320507"/>
            <a:ext cx="3545456" cy="738664"/>
          </a:xfrm>
          <a:prstGeom prst="rect">
            <a:avLst/>
          </a:prstGeom>
          <a:noFill/>
        </p:spPr>
        <p:txBody>
          <a:bodyPr wrap="square" rtlCol="0">
            <a:spAutoFit/>
          </a:bodyPr>
          <a:lstStyle/>
          <a:p>
            <a:r>
              <a:rPr lang="en-US" sz="1400" b="0" i="0" u="none" strike="noStrike" cap="none" dirty="0">
                <a:solidFill>
                  <a:srgbClr val="000000"/>
                </a:solidFill>
                <a:latin typeface="Arial"/>
                <a:ea typeface="Arial"/>
                <a:cs typeface="Arial"/>
                <a:sym typeface="Arial"/>
              </a:rPr>
              <a:t>64.03 % of Positive sentiments</a:t>
            </a:r>
          </a:p>
          <a:p>
            <a:r>
              <a:rPr lang="en-US" sz="1400" b="0" i="0" u="none" strike="noStrike" cap="none" dirty="0">
                <a:solidFill>
                  <a:srgbClr val="000000"/>
                </a:solidFill>
                <a:latin typeface="Arial"/>
                <a:ea typeface="Arial"/>
                <a:cs typeface="Arial"/>
                <a:sym typeface="Arial"/>
              </a:rPr>
              <a:t>21.28% of Negative sentiments</a:t>
            </a:r>
          </a:p>
          <a:p>
            <a:r>
              <a:rPr lang="en-US" sz="1400" b="0" i="0" u="none" strike="noStrike" cap="none" dirty="0">
                <a:solidFill>
                  <a:srgbClr val="000000"/>
                </a:solidFill>
                <a:latin typeface="Arial"/>
                <a:ea typeface="Arial"/>
                <a:cs typeface="Arial"/>
                <a:sym typeface="Arial"/>
              </a:rPr>
              <a:t>14.68% neutral sentiments</a:t>
            </a:r>
            <a:endParaRPr lang="en-IN" dirty="0"/>
          </a:p>
        </p:txBody>
      </p:sp>
    </p:spTree>
    <p:extLst>
      <p:ext uri="{BB962C8B-B14F-4D97-AF65-F5344CB8AC3E}">
        <p14:creationId xmlns:p14="http://schemas.microsoft.com/office/powerpoint/2010/main" val="37074676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0"/>
            <a:ext cx="8520600" cy="572700"/>
          </a:xfrm>
        </p:spPr>
        <p:txBody>
          <a:bodyPr/>
          <a:lstStyle/>
          <a:p>
            <a:r>
              <a:rPr lang="en-IN" dirty="0"/>
              <a:t>Introduction</a:t>
            </a:r>
          </a:p>
        </p:txBody>
      </p:sp>
      <p:sp>
        <p:nvSpPr>
          <p:cNvPr id="3" name="Text Placeholder 2"/>
          <p:cNvSpPr>
            <a:spLocks noGrp="1"/>
          </p:cNvSpPr>
          <p:nvPr>
            <p:ph type="body" idx="1"/>
          </p:nvPr>
        </p:nvSpPr>
        <p:spPr>
          <a:xfrm>
            <a:off x="311700" y="728420"/>
            <a:ext cx="5691559" cy="4076055"/>
          </a:xfrm>
        </p:spPr>
        <p:style>
          <a:lnRef idx="2">
            <a:schemeClr val="accent3"/>
          </a:lnRef>
          <a:fillRef idx="1">
            <a:schemeClr val="lt1"/>
          </a:fillRef>
          <a:effectRef idx="0">
            <a:schemeClr val="accent3"/>
          </a:effectRef>
          <a:fontRef idx="minor">
            <a:schemeClr val="dk1"/>
          </a:fontRef>
        </p:style>
        <p:txBody>
          <a:bodyPr/>
          <a:lstStyle/>
          <a:p>
            <a:pPr marL="114300" indent="0">
              <a:buNone/>
            </a:pPr>
            <a:endParaRPr lang="en-GB" dirty="0"/>
          </a:p>
          <a:p>
            <a:r>
              <a:rPr lang="en-GB" dirty="0"/>
              <a:t>The Play Store apps data has enormous potential to dive app-making businesses to success. Actionable insights can be drawn for developers to work on and capture the Android market</a:t>
            </a:r>
          </a:p>
          <a:p>
            <a:pPr marL="114300" indent="0">
              <a:buNone/>
            </a:pPr>
            <a:endParaRPr lang="en-GB" dirty="0"/>
          </a:p>
          <a:p>
            <a:r>
              <a:rPr lang="en-GB" dirty="0"/>
              <a:t>Taking into account billion of Android users worldwide, mining this data has the potential to reveal user behaviours and trends in the whole global scope. This dataset is obtained from scraping Google Play Store.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3259" y="1053884"/>
            <a:ext cx="3140741" cy="3130658"/>
          </a:xfrm>
          <a:prstGeom prst="rect">
            <a:avLst/>
          </a:prstGeom>
        </p:spPr>
      </p:pic>
    </p:spTree>
    <p:extLst>
      <p:ext uri="{BB962C8B-B14F-4D97-AF65-F5344CB8AC3E}">
        <p14:creationId xmlns:p14="http://schemas.microsoft.com/office/powerpoint/2010/main" val="28028032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136" y="0"/>
            <a:ext cx="8520600" cy="572700"/>
          </a:xfrm>
        </p:spPr>
        <p:txBody>
          <a:bodyPr/>
          <a:lstStyle/>
          <a:p>
            <a:r>
              <a:rPr lang="en-GB" dirty="0"/>
              <a:t>10. App Pricing Trend Across Popular Categories</a:t>
            </a:r>
            <a:endParaRPr lang="en-IN" dirty="0"/>
          </a:p>
        </p:txBody>
      </p:sp>
      <p:pic>
        <p:nvPicPr>
          <p:cNvPr id="3" name="Picture 2"/>
          <p:cNvPicPr>
            <a:picLocks noChangeAspect="1"/>
          </p:cNvPicPr>
          <p:nvPr/>
        </p:nvPicPr>
        <p:blipFill>
          <a:blip r:embed="rId3"/>
          <a:stretch>
            <a:fillRect/>
          </a:stretch>
        </p:blipFill>
        <p:spPr>
          <a:xfrm>
            <a:off x="122513" y="702415"/>
            <a:ext cx="8891752" cy="1352739"/>
          </a:xfrm>
          <a:prstGeom prst="rect">
            <a:avLst/>
          </a:prstGeom>
        </p:spPr>
      </p:pic>
      <p:pic>
        <p:nvPicPr>
          <p:cNvPr id="4" name="Picture 3"/>
          <p:cNvPicPr>
            <a:picLocks noChangeAspect="1"/>
          </p:cNvPicPr>
          <p:nvPr/>
        </p:nvPicPr>
        <p:blipFill>
          <a:blip r:embed="rId4"/>
          <a:stretch>
            <a:fillRect/>
          </a:stretch>
        </p:blipFill>
        <p:spPr>
          <a:xfrm>
            <a:off x="1415285" y="2055154"/>
            <a:ext cx="4948937" cy="2954589"/>
          </a:xfrm>
          <a:prstGeom prst="rect">
            <a:avLst/>
          </a:prstGeom>
        </p:spPr>
      </p:pic>
    </p:spTree>
    <p:extLst>
      <p:ext uri="{BB962C8B-B14F-4D97-AF65-F5344CB8AC3E}">
        <p14:creationId xmlns:p14="http://schemas.microsoft.com/office/powerpoint/2010/main" val="30669494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045" y="0"/>
            <a:ext cx="8520600" cy="572700"/>
          </a:xfrm>
          <a:noFill/>
          <a:ln>
            <a:noFill/>
          </a:ln>
        </p:spPr>
        <p:txBody>
          <a:bodyPr spcFirstLastPara="1" wrap="square" lIns="91425" tIns="91425" rIns="91425" bIns="91425" anchor="t" anchorCtr="0">
            <a:noAutofit/>
          </a:bodyPr>
          <a:lstStyle/>
          <a:p>
            <a:r>
              <a:rPr lang="en-GB" dirty="0"/>
              <a:t>11. Feedback in Popular app </a:t>
            </a:r>
            <a:r>
              <a:rPr lang="en-GB" dirty="0" err="1"/>
              <a:t>catagory</a:t>
            </a:r>
            <a:endParaRPr lang="en-IN" dirty="0"/>
          </a:p>
        </p:txBody>
      </p:sp>
      <p:pic>
        <p:nvPicPr>
          <p:cNvPr id="3" name="Picture 2"/>
          <p:cNvPicPr>
            <a:picLocks noChangeAspect="1"/>
          </p:cNvPicPr>
          <p:nvPr/>
        </p:nvPicPr>
        <p:blipFill>
          <a:blip r:embed="rId3"/>
          <a:stretch>
            <a:fillRect/>
          </a:stretch>
        </p:blipFill>
        <p:spPr>
          <a:xfrm>
            <a:off x="627011" y="572700"/>
            <a:ext cx="6913858" cy="4516815"/>
          </a:xfrm>
          <a:prstGeom prst="rect">
            <a:avLst/>
          </a:prstGeom>
        </p:spPr>
      </p:pic>
      <p:sp>
        <p:nvSpPr>
          <p:cNvPr id="4" name="TextBox 3">
            <a:extLst>
              <a:ext uri="{FF2B5EF4-FFF2-40B4-BE49-F238E27FC236}">
                <a16:creationId xmlns:a16="http://schemas.microsoft.com/office/drawing/2014/main" id="{66FE2DB6-EC10-9610-3EF1-9FC3E8429995}"/>
              </a:ext>
            </a:extLst>
          </p:cNvPr>
          <p:cNvSpPr txBox="1"/>
          <p:nvPr/>
        </p:nvSpPr>
        <p:spPr>
          <a:xfrm>
            <a:off x="1406105" y="997836"/>
            <a:ext cx="2769079" cy="723275"/>
          </a:xfrm>
          <a:prstGeom prst="rect">
            <a:avLst/>
          </a:prstGeom>
          <a:noFill/>
        </p:spPr>
        <p:txBody>
          <a:bodyPr wrap="square">
            <a:spAutoFit/>
          </a:bodyPr>
          <a:lstStyle/>
          <a:p>
            <a:r>
              <a:rPr kumimoji="0" lang="en-US" sz="1100" b="0" i="0" u="none" strike="noStrike" kern="0" cap="none" spc="0" normalizeH="0" baseline="0" noProof="0" dirty="0">
                <a:ln>
                  <a:noFill/>
                </a:ln>
                <a:solidFill>
                  <a:srgbClr val="000000"/>
                </a:solidFill>
                <a:effectLst/>
                <a:uLnTx/>
                <a:uFillTx/>
                <a:latin typeface="Arial"/>
                <a:cs typeface="Arial"/>
                <a:sym typeface="Arial"/>
              </a:rPr>
              <a:t>1. </a:t>
            </a:r>
            <a:r>
              <a:rPr lang="en-US" sz="1000" dirty="0"/>
              <a:t>Family category is most popular category and has more positive feedback.</a:t>
            </a:r>
          </a:p>
          <a:p>
            <a:r>
              <a:rPr lang="en-US" sz="1000" dirty="0"/>
              <a:t>2. After family category game and tool category has more positive feedback</a:t>
            </a:r>
            <a:endParaRPr kumimoji="0" lang="en-IN" sz="11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8244193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514" y="0"/>
            <a:ext cx="8520600" cy="572700"/>
          </a:xfrm>
          <a:noFill/>
          <a:ln>
            <a:noFill/>
          </a:ln>
        </p:spPr>
        <p:txBody>
          <a:bodyPr spcFirstLastPara="1" wrap="square" lIns="91425" tIns="91425" rIns="91425" bIns="91425" anchor="t" anchorCtr="0">
            <a:noAutofit/>
          </a:bodyPr>
          <a:lstStyle/>
          <a:p>
            <a:r>
              <a:rPr lang="en-GB" dirty="0"/>
              <a:t>12. </a:t>
            </a:r>
            <a:r>
              <a:rPr lang="en-GB" dirty="0" err="1"/>
              <a:t>Sentiment_Polarity</a:t>
            </a:r>
            <a:r>
              <a:rPr lang="en-GB" dirty="0"/>
              <a:t> relation with paid and Free App</a:t>
            </a:r>
            <a:br>
              <a:rPr lang="en-GB" dirty="0"/>
            </a:br>
            <a:endParaRPr lang="en-IN" dirty="0"/>
          </a:p>
        </p:txBody>
      </p:sp>
      <p:pic>
        <p:nvPicPr>
          <p:cNvPr id="3" name="Picture 2"/>
          <p:cNvPicPr>
            <a:picLocks noChangeAspect="1"/>
          </p:cNvPicPr>
          <p:nvPr/>
        </p:nvPicPr>
        <p:blipFill>
          <a:blip r:embed="rId3"/>
          <a:stretch>
            <a:fillRect/>
          </a:stretch>
        </p:blipFill>
        <p:spPr>
          <a:xfrm>
            <a:off x="966435" y="572700"/>
            <a:ext cx="6815506" cy="4461522"/>
          </a:xfrm>
          <a:prstGeom prst="rect">
            <a:avLst/>
          </a:prstGeom>
        </p:spPr>
      </p:pic>
      <p:sp>
        <p:nvSpPr>
          <p:cNvPr id="5" name="TextBox 4">
            <a:extLst>
              <a:ext uri="{FF2B5EF4-FFF2-40B4-BE49-F238E27FC236}">
                <a16:creationId xmlns:a16="http://schemas.microsoft.com/office/drawing/2014/main" id="{98A0B916-84A0-66AF-5948-0AD29FCA228D}"/>
              </a:ext>
            </a:extLst>
          </p:cNvPr>
          <p:cNvSpPr txBox="1"/>
          <p:nvPr/>
        </p:nvSpPr>
        <p:spPr>
          <a:xfrm>
            <a:off x="3132302" y="4189610"/>
            <a:ext cx="4415810" cy="600164"/>
          </a:xfrm>
          <a:prstGeom prst="rect">
            <a:avLst/>
          </a:prstGeom>
          <a:noFill/>
        </p:spPr>
        <p:txBody>
          <a:bodyPr wrap="square">
            <a:spAutoFit/>
          </a:bodyPr>
          <a:lstStyle/>
          <a:p>
            <a:pPr marL="158750" marR="0" lvl="0" algn="l" defTabSz="914400" rtl="0" eaLnBrk="1" fontAlgn="auto" latinLnBrk="0" hangingPunct="1">
              <a:lnSpc>
                <a:spcPct val="100000"/>
              </a:lnSpc>
              <a:spcBef>
                <a:spcPts val="0"/>
              </a:spcBef>
              <a:spcAft>
                <a:spcPts val="0"/>
              </a:spcAft>
              <a:buClr>
                <a:srgbClr val="000000"/>
              </a:buClr>
              <a:buSzPts val="1100"/>
              <a:tabLst/>
              <a:defRPr/>
            </a:pPr>
            <a:r>
              <a:rPr kumimoji="0" lang="en-US" sz="1100" b="0" i="0" u="none" strike="noStrike" kern="0" cap="none" spc="0" normalizeH="0" baseline="0" noProof="0" dirty="0">
                <a:ln>
                  <a:noFill/>
                </a:ln>
                <a:solidFill>
                  <a:srgbClr val="000000"/>
                </a:solidFill>
                <a:effectLst/>
                <a:uLnTx/>
                <a:uFillTx/>
                <a:latin typeface="Arial"/>
                <a:cs typeface="Arial"/>
                <a:sym typeface="Arial"/>
              </a:rPr>
              <a:t>1. Sentiment polarity for free and paid app is between –1 to 1.</a:t>
            </a:r>
          </a:p>
          <a:p>
            <a:pPr marL="158750" marR="0" lvl="0" algn="l" defTabSz="914400" rtl="0" eaLnBrk="1" fontAlgn="auto" latinLnBrk="0" hangingPunct="1">
              <a:lnSpc>
                <a:spcPct val="100000"/>
              </a:lnSpc>
              <a:spcBef>
                <a:spcPts val="0"/>
              </a:spcBef>
              <a:spcAft>
                <a:spcPts val="0"/>
              </a:spcAft>
              <a:buClr>
                <a:srgbClr val="000000"/>
              </a:buClr>
              <a:buSzPts val="1100"/>
              <a:tabLst/>
              <a:defRPr/>
            </a:pPr>
            <a:r>
              <a:rPr kumimoji="0" lang="en-US" sz="1100" b="0" i="0" u="none" strike="noStrike" kern="0" cap="none" spc="0" normalizeH="0" baseline="0" noProof="0" dirty="0">
                <a:ln>
                  <a:noFill/>
                </a:ln>
                <a:solidFill>
                  <a:srgbClr val="000000"/>
                </a:solidFill>
                <a:effectLst/>
                <a:uLnTx/>
                <a:uFillTx/>
                <a:latin typeface="Arial"/>
                <a:ea typeface="Arial"/>
                <a:cs typeface="Arial"/>
                <a:sym typeface="Arial"/>
              </a:rPr>
              <a:t>2. From our research, we found that the average volume of      sentiment around 0.0 for free and paid apps. </a:t>
            </a:r>
            <a:endParaRPr kumimoji="0" lang="en-IN" sz="11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8191011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810" y="0"/>
            <a:ext cx="8520600" cy="572700"/>
          </a:xfrm>
          <a:noFill/>
          <a:ln>
            <a:noFill/>
          </a:ln>
        </p:spPr>
        <p:txBody>
          <a:bodyPr spcFirstLastPara="1" wrap="square" lIns="91425" tIns="91425" rIns="91425" bIns="91425" anchor="t" anchorCtr="0">
            <a:noAutofit/>
          </a:bodyPr>
          <a:lstStyle/>
          <a:p>
            <a:r>
              <a:rPr lang="en-GB" dirty="0"/>
              <a:t>13. Content Rating Relation with Sentiment Polarity</a:t>
            </a:r>
            <a:endParaRPr lang="en-IN" dirty="0"/>
          </a:p>
        </p:txBody>
      </p:sp>
      <p:pic>
        <p:nvPicPr>
          <p:cNvPr id="3" name="Picture 2"/>
          <p:cNvPicPr>
            <a:picLocks noChangeAspect="1"/>
          </p:cNvPicPr>
          <p:nvPr/>
        </p:nvPicPr>
        <p:blipFill>
          <a:blip r:embed="rId3"/>
          <a:stretch>
            <a:fillRect/>
          </a:stretch>
        </p:blipFill>
        <p:spPr>
          <a:xfrm>
            <a:off x="523247" y="572700"/>
            <a:ext cx="7391044" cy="4414312"/>
          </a:xfrm>
          <a:prstGeom prst="rect">
            <a:avLst/>
          </a:prstGeom>
        </p:spPr>
      </p:pic>
      <p:sp>
        <p:nvSpPr>
          <p:cNvPr id="4" name="TextBox 3">
            <a:extLst>
              <a:ext uri="{FF2B5EF4-FFF2-40B4-BE49-F238E27FC236}">
                <a16:creationId xmlns:a16="http://schemas.microsoft.com/office/drawing/2014/main" id="{F8C29737-08E7-FCD5-4982-C89D6EBEDF12}"/>
              </a:ext>
            </a:extLst>
          </p:cNvPr>
          <p:cNvSpPr txBox="1"/>
          <p:nvPr/>
        </p:nvSpPr>
        <p:spPr>
          <a:xfrm>
            <a:off x="6832120" y="1256629"/>
            <a:ext cx="2251495" cy="1738938"/>
          </a:xfrm>
          <a:prstGeom prst="rect">
            <a:avLst/>
          </a:prstGeom>
          <a:noFill/>
        </p:spPr>
        <p:txBody>
          <a:bodyPr wrap="square">
            <a:spAutoFit/>
          </a:bodyPr>
          <a:lstStyle/>
          <a:p>
            <a:r>
              <a:rPr kumimoji="0" lang="en-US" sz="1200" b="0" i="0" u="none" strike="noStrike" kern="0" cap="none" spc="0" normalizeH="0" baseline="0" noProof="0" dirty="0">
                <a:ln>
                  <a:noFill/>
                </a:ln>
                <a:solidFill>
                  <a:srgbClr val="000000"/>
                </a:solidFill>
                <a:effectLst/>
                <a:uLnTx/>
                <a:uFillTx/>
                <a:latin typeface="Arial"/>
                <a:cs typeface="Arial"/>
                <a:sym typeface="Arial"/>
              </a:rPr>
              <a:t>1. </a:t>
            </a:r>
            <a:r>
              <a:rPr lang="en-US" sz="1200" b="0" i="0" u="none" strike="noStrike" cap="none" dirty="0">
                <a:solidFill>
                  <a:srgbClr val="000000"/>
                </a:solidFill>
                <a:latin typeface="Arial"/>
                <a:ea typeface="Arial"/>
                <a:cs typeface="Arial"/>
                <a:sym typeface="Arial"/>
              </a:rPr>
              <a:t>From our research, we found that the average volume of sentiment across all content rating is between -0.50 to 0.75</a:t>
            </a:r>
          </a:p>
          <a:p>
            <a:r>
              <a:rPr lang="en-US" sz="1200" b="0" i="0" u="none" strike="noStrike" cap="none" dirty="0">
                <a:solidFill>
                  <a:srgbClr val="000000"/>
                </a:solidFill>
                <a:latin typeface="Arial"/>
                <a:ea typeface="Arial"/>
                <a:cs typeface="Arial"/>
                <a:sym typeface="Arial"/>
              </a:rPr>
              <a:t>2. For adult density of sentiment polarity is very low and for everyone density of sentiment polarity is high.</a:t>
            </a:r>
            <a:endParaRPr lang="en-IN" sz="1200" dirty="0"/>
          </a:p>
          <a:p>
            <a:pPr marL="158750" marR="0" lvl="0" algn="l" defTabSz="914400" rtl="0" eaLnBrk="1" fontAlgn="auto" latinLnBrk="0" hangingPunct="1">
              <a:lnSpc>
                <a:spcPct val="100000"/>
              </a:lnSpc>
              <a:spcBef>
                <a:spcPts val="0"/>
              </a:spcBef>
              <a:spcAft>
                <a:spcPts val="0"/>
              </a:spcAft>
              <a:buClr>
                <a:srgbClr val="000000"/>
              </a:buClr>
              <a:buSzPts val="1100"/>
              <a:tabLst/>
              <a:defRPr/>
            </a:pPr>
            <a:endParaRPr kumimoji="0" lang="en-IN" sz="11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990944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514" y="0"/>
            <a:ext cx="8520600" cy="572700"/>
          </a:xfrm>
          <a:noFill/>
          <a:ln>
            <a:noFill/>
          </a:ln>
        </p:spPr>
        <p:txBody>
          <a:bodyPr spcFirstLastPara="1" wrap="square" lIns="91425" tIns="91425" rIns="91425" bIns="91425" anchor="t" anchorCtr="0">
            <a:noAutofit/>
          </a:bodyPr>
          <a:lstStyle/>
          <a:p>
            <a:r>
              <a:rPr lang="en-IN" dirty="0"/>
              <a:t>14.Categories Relation with </a:t>
            </a:r>
            <a:r>
              <a:rPr lang="en-IN" dirty="0" err="1"/>
              <a:t>Sentiment_Subjectivity</a:t>
            </a:r>
            <a:endParaRPr lang="en-IN" dirty="0"/>
          </a:p>
        </p:txBody>
      </p:sp>
      <p:pic>
        <p:nvPicPr>
          <p:cNvPr id="3" name="Picture 2"/>
          <p:cNvPicPr>
            <a:picLocks noChangeAspect="1"/>
          </p:cNvPicPr>
          <p:nvPr/>
        </p:nvPicPr>
        <p:blipFill>
          <a:blip r:embed="rId3"/>
          <a:stretch>
            <a:fillRect/>
          </a:stretch>
        </p:blipFill>
        <p:spPr>
          <a:xfrm>
            <a:off x="122514" y="572700"/>
            <a:ext cx="7889301" cy="4543838"/>
          </a:xfrm>
          <a:prstGeom prst="rect">
            <a:avLst/>
          </a:prstGeom>
        </p:spPr>
      </p:pic>
      <p:sp>
        <p:nvSpPr>
          <p:cNvPr id="4" name="TextBox 3">
            <a:extLst>
              <a:ext uri="{FF2B5EF4-FFF2-40B4-BE49-F238E27FC236}">
                <a16:creationId xmlns:a16="http://schemas.microsoft.com/office/drawing/2014/main" id="{E36E3BAE-119A-820B-9A44-67B2D2FD3313}"/>
              </a:ext>
            </a:extLst>
          </p:cNvPr>
          <p:cNvSpPr txBox="1"/>
          <p:nvPr/>
        </p:nvSpPr>
        <p:spPr>
          <a:xfrm>
            <a:off x="7168551" y="1149757"/>
            <a:ext cx="1975449" cy="1384995"/>
          </a:xfrm>
          <a:prstGeom prst="rect">
            <a:avLst/>
          </a:prstGeom>
          <a:noFill/>
        </p:spPr>
        <p:txBody>
          <a:bodyPr wrap="square">
            <a:spAutoFit/>
          </a:bodyPr>
          <a:lstStyle/>
          <a:p>
            <a:r>
              <a:rPr kumimoji="0" lang="en-US" sz="1200" b="0" i="0" u="none" strike="noStrike" kern="0" cap="none" spc="0" normalizeH="0" baseline="0" noProof="0" dirty="0">
                <a:ln>
                  <a:noFill/>
                </a:ln>
                <a:solidFill>
                  <a:srgbClr val="000000"/>
                </a:solidFill>
                <a:effectLst/>
                <a:uLnTx/>
                <a:uFillTx/>
                <a:latin typeface="Arial"/>
                <a:cs typeface="Arial"/>
                <a:sym typeface="Arial"/>
              </a:rPr>
              <a:t>1. </a:t>
            </a:r>
            <a:r>
              <a:rPr lang="en-US" sz="1200" dirty="0"/>
              <a:t>The density of sentiment subjectivity for family, games and tools category is high.</a:t>
            </a:r>
          </a:p>
          <a:p>
            <a:r>
              <a:rPr lang="en-US" sz="1200" dirty="0"/>
              <a:t>2. Sentiment subjectivity for all categories is between 0 to 1</a:t>
            </a:r>
            <a:endParaRPr kumimoji="0" lang="en-IN" sz="12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3151513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27703A-589F-4C36-BBAF-F483D72D7F9E}"/>
              </a:ext>
            </a:extLst>
          </p:cNvPr>
          <p:cNvSpPr>
            <a:spLocks noGrp="1"/>
          </p:cNvSpPr>
          <p:nvPr>
            <p:ph type="title"/>
          </p:nvPr>
        </p:nvSpPr>
        <p:spPr>
          <a:xfrm>
            <a:off x="56707" y="0"/>
            <a:ext cx="8520600" cy="489098"/>
          </a:xfrm>
        </p:spPr>
        <p:txBody>
          <a:bodyPr/>
          <a:lstStyle/>
          <a:p>
            <a:r>
              <a:rPr lang="en-IN" dirty="0"/>
              <a:t>Conclusions</a:t>
            </a:r>
          </a:p>
        </p:txBody>
      </p:sp>
      <p:pic>
        <p:nvPicPr>
          <p:cNvPr id="3" name="Picture 2">
            <a:extLst>
              <a:ext uri="{FF2B5EF4-FFF2-40B4-BE49-F238E27FC236}">
                <a16:creationId xmlns:a16="http://schemas.microsoft.com/office/drawing/2014/main" id="{AAF24282-5183-4C58-97F2-2B6325C0AB3B}"/>
              </a:ext>
            </a:extLst>
          </p:cNvPr>
          <p:cNvPicPr>
            <a:picLocks noChangeAspect="1"/>
          </p:cNvPicPr>
          <p:nvPr/>
        </p:nvPicPr>
        <p:blipFill>
          <a:blip r:embed="rId3"/>
          <a:stretch>
            <a:fillRect/>
          </a:stretch>
        </p:blipFill>
        <p:spPr>
          <a:xfrm>
            <a:off x="4841358" y="610946"/>
            <a:ext cx="4302642" cy="4185761"/>
          </a:xfrm>
          <a:prstGeom prst="rect">
            <a:avLst/>
          </a:prstGeom>
        </p:spPr>
      </p:pic>
      <p:sp>
        <p:nvSpPr>
          <p:cNvPr id="7" name="TextBox 6">
            <a:extLst>
              <a:ext uri="{FF2B5EF4-FFF2-40B4-BE49-F238E27FC236}">
                <a16:creationId xmlns:a16="http://schemas.microsoft.com/office/drawing/2014/main" id="{B8D94748-9253-49FF-B5C1-3C5006880890}"/>
              </a:ext>
            </a:extLst>
          </p:cNvPr>
          <p:cNvSpPr txBox="1"/>
          <p:nvPr/>
        </p:nvSpPr>
        <p:spPr>
          <a:xfrm>
            <a:off x="-1" y="610946"/>
            <a:ext cx="4841359" cy="4185761"/>
          </a:xfrm>
          <a:prstGeom prst="rect">
            <a:avLst/>
          </a:prstGeom>
          <a:solidFill>
            <a:schemeClr val="accent4">
              <a:lumMod val="60000"/>
              <a:lumOff val="40000"/>
            </a:schemeClr>
          </a:solidFill>
          <a:ln>
            <a:solidFill>
              <a:schemeClr val="tx2">
                <a:lumMod val="10000"/>
              </a:schemeClr>
            </a:solidFill>
          </a:ln>
        </p:spPr>
        <p:txBody>
          <a:bodyPr wrap="square" rtlCol="0">
            <a:spAutoFit/>
          </a:bodyPr>
          <a:lstStyle/>
          <a:p>
            <a:pPr marL="285750" indent="-285750" algn="just">
              <a:buFont typeface="Arial" panose="020B0604020202020204" pitchFamily="34" charset="0"/>
              <a:buChar char="•"/>
            </a:pPr>
            <a:r>
              <a:rPr lang="en-IN" dirty="0"/>
              <a:t>Most Apps(~65%) are compatible with android version 4.0 or above.</a:t>
            </a:r>
          </a:p>
          <a:p>
            <a:pPr marL="285750" indent="-285750" algn="just">
              <a:buFont typeface="Arial" panose="020B0604020202020204" pitchFamily="34" charset="0"/>
              <a:buChar char="•"/>
            </a:pPr>
            <a:r>
              <a:rPr lang="en-IN" dirty="0"/>
              <a:t>Family , Games and Tools are the top 3 categories of in the given dataset.</a:t>
            </a:r>
          </a:p>
          <a:p>
            <a:pPr marL="285750" indent="-285750" algn="just">
              <a:buFont typeface="Arial" panose="020B0604020202020204" pitchFamily="34" charset="0"/>
              <a:buChar char="•"/>
            </a:pPr>
            <a:r>
              <a:rPr lang="en-IN" dirty="0"/>
              <a:t>Tools, Entertainment, Education related </a:t>
            </a:r>
            <a:r>
              <a:rPr lang="en-US" dirty="0"/>
              <a:t>genres have maximum number of apps among </a:t>
            </a:r>
            <a:r>
              <a:rPr lang="en-IN" dirty="0"/>
              <a:t>all 119 genres.</a:t>
            </a:r>
          </a:p>
          <a:p>
            <a:pPr marL="285750" indent="-285750" algn="just">
              <a:buFont typeface="Arial" panose="020B0604020202020204" pitchFamily="34" charset="0"/>
              <a:buChar char="•"/>
            </a:pPr>
            <a:r>
              <a:rPr lang="en-IN" dirty="0"/>
              <a:t>4.3 rating is the most rating that the apps get .</a:t>
            </a:r>
          </a:p>
          <a:p>
            <a:pPr marL="285750" indent="-285750" algn="just">
              <a:buFont typeface="Arial" panose="020B0604020202020204" pitchFamily="34" charset="0"/>
              <a:buChar char="•"/>
            </a:pPr>
            <a:r>
              <a:rPr lang="en-IN" dirty="0"/>
              <a:t>Free Apps are approx. 93% compared to 7% Paid apps.</a:t>
            </a:r>
          </a:p>
          <a:p>
            <a:pPr marL="285750" indent="-285750" algn="just">
              <a:buFont typeface="Arial" panose="020B0604020202020204" pitchFamily="34" charset="0"/>
              <a:buChar char="•"/>
            </a:pPr>
            <a:r>
              <a:rPr lang="en-IN" dirty="0"/>
              <a:t>Most of the apps (around 6k) were updated in the year 2018.</a:t>
            </a:r>
          </a:p>
          <a:p>
            <a:pPr marL="285750" indent="-285750" algn="just">
              <a:buFont typeface="Arial" panose="020B0604020202020204" pitchFamily="34" charset="0"/>
              <a:buChar char="•"/>
            </a:pPr>
            <a:r>
              <a:rPr lang="en-IN" dirty="0"/>
              <a:t>Content Rating ‘Everyone’ belongs to almost 90% of the Apps followed by the ‘Teens’.</a:t>
            </a:r>
          </a:p>
          <a:p>
            <a:pPr marL="285750" indent="-285750" algn="just">
              <a:buFont typeface="Arial" panose="020B0604020202020204" pitchFamily="34" charset="0"/>
              <a:buChar char="•"/>
            </a:pPr>
            <a:r>
              <a:rPr lang="en-IN" dirty="0"/>
              <a:t>Apps with size range 0-20mb have the highest share.</a:t>
            </a:r>
          </a:p>
          <a:p>
            <a:pPr marL="285750" indent="-285750" algn="just">
              <a:buFont typeface="Arial" panose="020B0604020202020204" pitchFamily="34" charset="0"/>
              <a:buChar char="•"/>
            </a:pPr>
            <a:r>
              <a:rPr lang="en-IN" dirty="0"/>
              <a:t>64% of the apps has positive sentiment.</a:t>
            </a:r>
          </a:p>
          <a:p>
            <a:pPr marL="285750" indent="-285750" algn="just">
              <a:buFont typeface="Arial" panose="020B0604020202020204" pitchFamily="34" charset="0"/>
              <a:buChar char="•"/>
            </a:pPr>
            <a:r>
              <a:rPr lang="en-IN" dirty="0"/>
              <a:t>Most of the paid apps has a price range under $100.</a:t>
            </a:r>
          </a:p>
          <a:p>
            <a:pPr marL="285750" indent="-285750" algn="just">
              <a:buFont typeface="Arial" panose="020B0604020202020204" pitchFamily="34" charset="0"/>
              <a:buChar char="•"/>
            </a:pPr>
            <a:endParaRPr lang="en-IN" dirty="0"/>
          </a:p>
          <a:p>
            <a:pPr marL="285750" indent="-285750" algn="just">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2530136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713" y="0"/>
            <a:ext cx="8520600" cy="572700"/>
          </a:xfrm>
        </p:spPr>
        <p:txBody>
          <a:bodyPr/>
          <a:lstStyle/>
          <a:p>
            <a:r>
              <a:rPr lang="en-IN" dirty="0"/>
              <a:t>Problem Statement</a:t>
            </a:r>
          </a:p>
        </p:txBody>
      </p:sp>
      <p:sp>
        <p:nvSpPr>
          <p:cNvPr id="3" name="Text Placeholder 2"/>
          <p:cNvSpPr>
            <a:spLocks noGrp="1"/>
          </p:cNvSpPr>
          <p:nvPr>
            <p:ph type="body" idx="1"/>
          </p:nvPr>
        </p:nvSpPr>
        <p:spPr>
          <a:xfrm>
            <a:off x="187713" y="687525"/>
            <a:ext cx="8520600" cy="4240935"/>
          </a:xfrm>
        </p:spPr>
        <p:txBody>
          <a:bodyPr/>
          <a:lstStyle/>
          <a:p>
            <a:pPr marL="114300" indent="0">
              <a:buNone/>
            </a:pPr>
            <a:r>
              <a:rPr lang="en-IN" dirty="0">
                <a:solidFill>
                  <a:schemeClr val="accent1">
                    <a:lumMod val="50000"/>
                  </a:schemeClr>
                </a:solidFill>
              </a:rPr>
              <a:t>New app maker company is trying to identify various factors to capture android market ,so they are trying to find out the following things from the app store data:</a:t>
            </a:r>
          </a:p>
          <a:p>
            <a:pPr marL="114300" indent="0">
              <a:buNone/>
            </a:pPr>
            <a:endParaRPr lang="en-IN" dirty="0">
              <a:solidFill>
                <a:schemeClr val="accent1">
                  <a:lumMod val="50000"/>
                </a:schemeClr>
              </a:solidFill>
            </a:endParaRPr>
          </a:p>
          <a:p>
            <a:pPr marL="114300" indent="0">
              <a:buNone/>
            </a:pPr>
            <a:r>
              <a:rPr lang="en-IN" dirty="0">
                <a:solidFill>
                  <a:schemeClr val="accent1">
                    <a:lumMod val="50000"/>
                  </a:schemeClr>
                </a:solidFill>
              </a:rPr>
              <a:t>1.Which is the best suitable Android version for new App?</a:t>
            </a:r>
          </a:p>
          <a:p>
            <a:pPr marL="114300" indent="0">
              <a:buNone/>
            </a:pPr>
            <a:r>
              <a:rPr lang="en-IN" dirty="0">
                <a:solidFill>
                  <a:schemeClr val="accent1">
                    <a:lumMod val="50000"/>
                  </a:schemeClr>
                </a:solidFill>
              </a:rPr>
              <a:t>2.Which are the top ‘category’ apps available in the play store?</a:t>
            </a:r>
          </a:p>
          <a:p>
            <a:pPr marL="114300" indent="0">
              <a:buNone/>
            </a:pPr>
            <a:r>
              <a:rPr lang="en-IN" dirty="0">
                <a:solidFill>
                  <a:schemeClr val="accent1">
                    <a:lumMod val="50000"/>
                  </a:schemeClr>
                </a:solidFill>
              </a:rPr>
              <a:t>3.What are the top ‘genre’ apps available in play store?</a:t>
            </a:r>
          </a:p>
          <a:p>
            <a:pPr marL="114300" indent="0">
              <a:buNone/>
            </a:pPr>
            <a:r>
              <a:rPr lang="en-IN" dirty="0">
                <a:solidFill>
                  <a:schemeClr val="accent1">
                    <a:lumMod val="50000"/>
                  </a:schemeClr>
                </a:solidFill>
              </a:rPr>
              <a:t>4.Ratings flow of the Apps</a:t>
            </a:r>
          </a:p>
          <a:p>
            <a:pPr marL="114300" indent="0">
              <a:buNone/>
            </a:pPr>
            <a:r>
              <a:rPr lang="en-IN" dirty="0">
                <a:solidFill>
                  <a:schemeClr val="accent1">
                    <a:lumMod val="50000"/>
                  </a:schemeClr>
                </a:solidFill>
              </a:rPr>
              <a:t>5.Paid and Free App ratio</a:t>
            </a:r>
          </a:p>
          <a:p>
            <a:pPr marL="114300" indent="0">
              <a:buNone/>
            </a:pPr>
            <a:r>
              <a:rPr lang="en-IN" dirty="0">
                <a:solidFill>
                  <a:schemeClr val="accent1">
                    <a:lumMod val="50000"/>
                  </a:schemeClr>
                </a:solidFill>
              </a:rPr>
              <a:t>6.People age group ratio, who are connected with play store</a:t>
            </a:r>
          </a:p>
          <a:p>
            <a:pPr marL="114300" indent="0">
              <a:buNone/>
            </a:pPr>
            <a:r>
              <a:rPr lang="en-IN" dirty="0">
                <a:solidFill>
                  <a:schemeClr val="accent1">
                    <a:lumMod val="50000"/>
                  </a:schemeClr>
                </a:solidFill>
              </a:rPr>
              <a:t>7.Apps vs their updated year ratio</a:t>
            </a:r>
          </a:p>
          <a:p>
            <a:pPr marL="114300" indent="0">
              <a:buNone/>
            </a:pPr>
            <a:r>
              <a:rPr lang="en-IN" dirty="0">
                <a:solidFill>
                  <a:schemeClr val="accent1">
                    <a:lumMod val="50000"/>
                  </a:schemeClr>
                </a:solidFill>
              </a:rPr>
              <a:t>8.Age group and its response against apps</a:t>
            </a:r>
          </a:p>
          <a:p>
            <a:pPr marL="114300" indent="0">
              <a:buNone/>
            </a:pPr>
            <a:r>
              <a:rPr lang="en-IN" dirty="0">
                <a:solidFill>
                  <a:schemeClr val="accent1">
                    <a:lumMod val="50000"/>
                  </a:schemeClr>
                </a:solidFill>
              </a:rPr>
              <a:t>9.Category wise free and paid apps</a:t>
            </a:r>
          </a:p>
          <a:p>
            <a:pPr marL="114300" indent="0">
              <a:buNone/>
            </a:pPr>
            <a:r>
              <a:rPr lang="en-IN" dirty="0">
                <a:solidFill>
                  <a:schemeClr val="accent1">
                    <a:lumMod val="50000"/>
                  </a:schemeClr>
                </a:solidFill>
              </a:rPr>
              <a:t>10.Age wise preferred category </a:t>
            </a:r>
          </a:p>
          <a:p>
            <a:pPr marL="114300" indent="0">
              <a:buNone/>
            </a:pPr>
            <a:endParaRPr lang="en-IN" dirty="0">
              <a:solidFill>
                <a:schemeClr val="accent1">
                  <a:lumMod val="50000"/>
                </a:schemeClr>
              </a:solidFill>
            </a:endParaRPr>
          </a:p>
        </p:txBody>
      </p:sp>
    </p:spTree>
    <p:extLst>
      <p:ext uri="{BB962C8B-B14F-4D97-AF65-F5344CB8AC3E}">
        <p14:creationId xmlns:p14="http://schemas.microsoft.com/office/powerpoint/2010/main" val="24320462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854" y="128502"/>
            <a:ext cx="8520600" cy="572700"/>
          </a:xfrm>
          <a:noFill/>
          <a:ln>
            <a:noFill/>
          </a:ln>
        </p:spPr>
        <p:txBody>
          <a:bodyPr spcFirstLastPara="1" wrap="square" lIns="91425" tIns="91425" rIns="91425" bIns="91425" anchor="t" anchorCtr="0">
            <a:noAutofit/>
          </a:bodyPr>
          <a:lstStyle/>
          <a:p>
            <a:pPr lvl="0"/>
            <a:r>
              <a:rPr lang="en-IN" dirty="0"/>
              <a:t>Dataset Description</a:t>
            </a:r>
            <a:br>
              <a:rPr lang="en-IN" dirty="0"/>
            </a:br>
            <a:br>
              <a:rPr lang="en-IN" sz="800" dirty="0"/>
            </a:br>
            <a:r>
              <a:rPr lang="en-IN" sz="1800" dirty="0">
                <a:solidFill>
                  <a:schemeClr val="accent1">
                    <a:lumMod val="50000"/>
                  </a:schemeClr>
                </a:solidFill>
              </a:rPr>
              <a:t>Two different datasets provided for analysis:</a:t>
            </a:r>
            <a:br>
              <a:rPr lang="en-IN" sz="1800" dirty="0">
                <a:solidFill>
                  <a:schemeClr val="accent1">
                    <a:lumMod val="50000"/>
                  </a:schemeClr>
                </a:solidFill>
              </a:rPr>
            </a:br>
            <a:br>
              <a:rPr lang="en-IN" sz="1800" dirty="0">
                <a:solidFill>
                  <a:schemeClr val="accent1">
                    <a:lumMod val="50000"/>
                  </a:schemeClr>
                </a:solidFill>
              </a:rPr>
            </a:br>
            <a:r>
              <a:rPr lang="en-IN" sz="1800" b="1" dirty="0">
                <a:solidFill>
                  <a:schemeClr val="accent2"/>
                </a:solidFill>
              </a:rPr>
              <a:t>1.Play Store Data.csv                  </a:t>
            </a:r>
            <a:br>
              <a:rPr lang="en-IN" sz="1800" dirty="0">
                <a:solidFill>
                  <a:schemeClr val="accent1">
                    <a:lumMod val="50000"/>
                  </a:schemeClr>
                </a:solidFill>
              </a:rPr>
            </a:br>
            <a:r>
              <a:rPr lang="en-IN" sz="1800" dirty="0">
                <a:solidFill>
                  <a:schemeClr val="accent1">
                    <a:lumMod val="50000"/>
                  </a:schemeClr>
                </a:solidFill>
              </a:rPr>
              <a:t>       		 </a:t>
            </a:r>
            <a:br>
              <a:rPr lang="en-IN" sz="1800" dirty="0">
                <a:solidFill>
                  <a:schemeClr val="accent1">
                    <a:lumMod val="50000"/>
                  </a:schemeClr>
                </a:solidFill>
              </a:rPr>
            </a:br>
            <a:r>
              <a:rPr lang="en-IN" sz="1600" b="1" dirty="0">
                <a:solidFill>
                  <a:schemeClr val="accent4">
                    <a:lumMod val="50000"/>
                  </a:schemeClr>
                </a:solidFill>
              </a:rPr>
              <a:t>App</a:t>
            </a:r>
            <a:r>
              <a:rPr lang="en-IN" sz="1600" dirty="0">
                <a:solidFill>
                  <a:schemeClr val="accent4">
                    <a:lumMod val="50000"/>
                  </a:schemeClr>
                </a:solidFill>
              </a:rPr>
              <a:t>	           : Categorical, the app name.</a:t>
            </a:r>
            <a:br>
              <a:rPr lang="en-IN" sz="1600" dirty="0">
                <a:solidFill>
                  <a:schemeClr val="accent4">
                    <a:lumMod val="50000"/>
                  </a:schemeClr>
                </a:solidFill>
              </a:rPr>
            </a:br>
            <a:r>
              <a:rPr lang="en-IN" sz="1600" b="1" dirty="0">
                <a:solidFill>
                  <a:schemeClr val="accent4">
                    <a:lumMod val="50000"/>
                  </a:schemeClr>
                </a:solidFill>
              </a:rPr>
              <a:t>Category</a:t>
            </a:r>
            <a:r>
              <a:rPr lang="en-IN" sz="1600" dirty="0">
                <a:solidFill>
                  <a:schemeClr val="accent4">
                    <a:lumMod val="50000"/>
                  </a:schemeClr>
                </a:solidFill>
              </a:rPr>
              <a:t>	           : Categorical, category the app belongs to.</a:t>
            </a:r>
            <a:br>
              <a:rPr lang="en-IN" sz="1600" dirty="0">
                <a:solidFill>
                  <a:schemeClr val="accent4">
                    <a:lumMod val="50000"/>
                  </a:schemeClr>
                </a:solidFill>
              </a:rPr>
            </a:br>
            <a:r>
              <a:rPr lang="en-IN" sz="1600" b="1" dirty="0">
                <a:solidFill>
                  <a:schemeClr val="accent4">
                    <a:lumMod val="50000"/>
                  </a:schemeClr>
                </a:solidFill>
              </a:rPr>
              <a:t>Rating</a:t>
            </a:r>
            <a:r>
              <a:rPr lang="en-IN" sz="1600" dirty="0">
                <a:solidFill>
                  <a:schemeClr val="accent4">
                    <a:lumMod val="50000"/>
                  </a:schemeClr>
                </a:solidFill>
              </a:rPr>
              <a:t>	           : Numerical, range from 0.0 to 5.0,Rating has received from the users.</a:t>
            </a:r>
            <a:br>
              <a:rPr lang="en-IN" sz="1600" dirty="0">
                <a:solidFill>
                  <a:schemeClr val="accent4">
                    <a:lumMod val="50000"/>
                  </a:schemeClr>
                </a:solidFill>
              </a:rPr>
            </a:br>
            <a:r>
              <a:rPr lang="en-IN" sz="1600" b="1" dirty="0">
                <a:solidFill>
                  <a:schemeClr val="accent4">
                    <a:lumMod val="50000"/>
                  </a:schemeClr>
                </a:solidFill>
              </a:rPr>
              <a:t>Reviews</a:t>
            </a:r>
            <a:r>
              <a:rPr lang="en-IN" sz="1600" dirty="0">
                <a:solidFill>
                  <a:schemeClr val="accent4">
                    <a:lumMod val="50000"/>
                  </a:schemeClr>
                </a:solidFill>
              </a:rPr>
              <a:t>	           : Numerical, the number of reviews that the app received.</a:t>
            </a:r>
            <a:br>
              <a:rPr lang="en-IN" sz="1600" dirty="0">
                <a:solidFill>
                  <a:schemeClr val="accent4">
                    <a:lumMod val="50000"/>
                  </a:schemeClr>
                </a:solidFill>
              </a:rPr>
            </a:br>
            <a:r>
              <a:rPr lang="en-IN" sz="1600" b="1" dirty="0">
                <a:solidFill>
                  <a:schemeClr val="accent4">
                    <a:lumMod val="50000"/>
                  </a:schemeClr>
                </a:solidFill>
              </a:rPr>
              <a:t>Size</a:t>
            </a:r>
            <a:r>
              <a:rPr lang="en-IN" sz="1600" dirty="0">
                <a:solidFill>
                  <a:schemeClr val="accent4">
                    <a:lumMod val="50000"/>
                  </a:schemeClr>
                </a:solidFill>
              </a:rPr>
              <a:t>	           : Numerical, the size of the app. The suffix M - megabytes, K - kilobytes.</a:t>
            </a:r>
            <a:br>
              <a:rPr lang="en-IN" sz="1600" dirty="0">
                <a:solidFill>
                  <a:schemeClr val="accent4">
                    <a:lumMod val="50000"/>
                  </a:schemeClr>
                </a:solidFill>
              </a:rPr>
            </a:br>
            <a:r>
              <a:rPr lang="en-IN" sz="1600" b="1" dirty="0">
                <a:solidFill>
                  <a:schemeClr val="accent4">
                    <a:lumMod val="50000"/>
                  </a:schemeClr>
                </a:solidFill>
              </a:rPr>
              <a:t>Installs</a:t>
            </a:r>
            <a:r>
              <a:rPr lang="en-IN" sz="1600" dirty="0">
                <a:solidFill>
                  <a:schemeClr val="accent4">
                    <a:lumMod val="50000"/>
                  </a:schemeClr>
                </a:solidFill>
              </a:rPr>
              <a:t>	           : Numerical, describes the number of installs.</a:t>
            </a:r>
            <a:br>
              <a:rPr lang="en-IN" sz="1600" dirty="0">
                <a:solidFill>
                  <a:schemeClr val="accent4">
                    <a:lumMod val="50000"/>
                  </a:schemeClr>
                </a:solidFill>
              </a:rPr>
            </a:br>
            <a:r>
              <a:rPr lang="en-IN" sz="1600" b="1" dirty="0">
                <a:solidFill>
                  <a:schemeClr val="accent4">
                    <a:lumMod val="50000"/>
                  </a:schemeClr>
                </a:solidFill>
              </a:rPr>
              <a:t>Type</a:t>
            </a:r>
            <a:r>
              <a:rPr lang="en-IN" sz="1600" dirty="0">
                <a:solidFill>
                  <a:schemeClr val="accent4">
                    <a:lumMod val="50000"/>
                  </a:schemeClr>
                </a:solidFill>
              </a:rPr>
              <a:t>	           : Categorical, a label that indicates whether the app is free or paid.</a:t>
            </a:r>
            <a:br>
              <a:rPr lang="en-IN" sz="1600" dirty="0">
                <a:solidFill>
                  <a:schemeClr val="accent4">
                    <a:lumMod val="50000"/>
                  </a:schemeClr>
                </a:solidFill>
              </a:rPr>
            </a:br>
            <a:r>
              <a:rPr lang="en-IN" sz="1600" b="1" dirty="0">
                <a:solidFill>
                  <a:schemeClr val="accent4">
                    <a:lumMod val="50000"/>
                  </a:schemeClr>
                </a:solidFill>
              </a:rPr>
              <a:t>Price</a:t>
            </a:r>
            <a:r>
              <a:rPr lang="en-IN" sz="1600" dirty="0">
                <a:solidFill>
                  <a:schemeClr val="accent4">
                    <a:lumMod val="50000"/>
                  </a:schemeClr>
                </a:solidFill>
              </a:rPr>
              <a:t>	           : Numerical, the price value for the paid apps.</a:t>
            </a:r>
            <a:br>
              <a:rPr lang="en-IN" sz="1600" dirty="0">
                <a:solidFill>
                  <a:schemeClr val="accent4">
                    <a:lumMod val="50000"/>
                  </a:schemeClr>
                </a:solidFill>
              </a:rPr>
            </a:br>
            <a:r>
              <a:rPr lang="en-IN" sz="1600" b="1" dirty="0">
                <a:solidFill>
                  <a:schemeClr val="accent4">
                    <a:lumMod val="50000"/>
                  </a:schemeClr>
                </a:solidFill>
              </a:rPr>
              <a:t>Content Rating </a:t>
            </a:r>
            <a:r>
              <a:rPr lang="en-IN" sz="1600" dirty="0">
                <a:solidFill>
                  <a:schemeClr val="accent4">
                    <a:lumMod val="50000"/>
                  </a:schemeClr>
                </a:solidFill>
              </a:rPr>
              <a:t>: Categorical, a categorical rating that indicates the age group for user.</a:t>
            </a:r>
            <a:br>
              <a:rPr lang="en-IN" sz="1600" dirty="0">
                <a:solidFill>
                  <a:schemeClr val="accent4">
                    <a:lumMod val="50000"/>
                  </a:schemeClr>
                </a:solidFill>
              </a:rPr>
            </a:br>
            <a:r>
              <a:rPr lang="en-IN" sz="1600" b="1" dirty="0">
                <a:solidFill>
                  <a:schemeClr val="accent4">
                    <a:lumMod val="50000"/>
                  </a:schemeClr>
                </a:solidFill>
              </a:rPr>
              <a:t>Genre</a:t>
            </a:r>
            <a:r>
              <a:rPr lang="en-IN" sz="1600" dirty="0">
                <a:solidFill>
                  <a:schemeClr val="accent4">
                    <a:lumMod val="50000"/>
                  </a:schemeClr>
                </a:solidFill>
              </a:rPr>
              <a:t>	            : Categorical, list of genres to which the app belongs.</a:t>
            </a:r>
            <a:br>
              <a:rPr lang="en-IN" sz="1600" dirty="0">
                <a:solidFill>
                  <a:schemeClr val="accent4">
                    <a:lumMod val="50000"/>
                  </a:schemeClr>
                </a:solidFill>
              </a:rPr>
            </a:br>
            <a:r>
              <a:rPr lang="en-IN" sz="1600" b="1" dirty="0">
                <a:solidFill>
                  <a:schemeClr val="accent4">
                    <a:lumMod val="50000"/>
                  </a:schemeClr>
                </a:solidFill>
              </a:rPr>
              <a:t>Last Update        </a:t>
            </a:r>
            <a:r>
              <a:rPr lang="en-IN" sz="1600" dirty="0">
                <a:solidFill>
                  <a:schemeClr val="accent4">
                    <a:lumMod val="50000"/>
                  </a:schemeClr>
                </a:solidFill>
              </a:rPr>
              <a:t>: Date Format, the date at which the app was last updated.</a:t>
            </a:r>
            <a:br>
              <a:rPr lang="en-IN" sz="1600" dirty="0">
                <a:solidFill>
                  <a:schemeClr val="accent4">
                    <a:lumMod val="50000"/>
                  </a:schemeClr>
                </a:solidFill>
              </a:rPr>
            </a:br>
            <a:r>
              <a:rPr lang="en-IN" sz="1600" b="1" dirty="0">
                <a:solidFill>
                  <a:schemeClr val="accent4">
                    <a:lumMod val="50000"/>
                  </a:schemeClr>
                </a:solidFill>
              </a:rPr>
              <a:t>Current Version  </a:t>
            </a:r>
            <a:r>
              <a:rPr lang="en-IN" sz="1600" dirty="0">
                <a:solidFill>
                  <a:schemeClr val="accent4">
                    <a:lumMod val="50000"/>
                  </a:schemeClr>
                </a:solidFill>
              </a:rPr>
              <a:t>: Version of the app as specified by the developers.</a:t>
            </a:r>
            <a:br>
              <a:rPr lang="en-IN" sz="1600" dirty="0">
                <a:solidFill>
                  <a:schemeClr val="accent4">
                    <a:lumMod val="50000"/>
                  </a:schemeClr>
                </a:solidFill>
              </a:rPr>
            </a:br>
            <a:r>
              <a:rPr lang="en-IN" sz="1600" b="1" dirty="0">
                <a:solidFill>
                  <a:schemeClr val="accent4">
                    <a:lumMod val="50000"/>
                  </a:schemeClr>
                </a:solidFill>
              </a:rPr>
              <a:t>Android Version </a:t>
            </a:r>
            <a:r>
              <a:rPr lang="en-IN" sz="1600" dirty="0">
                <a:solidFill>
                  <a:schemeClr val="accent4">
                    <a:lumMod val="50000"/>
                  </a:schemeClr>
                </a:solidFill>
              </a:rPr>
              <a:t>: The Android  OS the app is compatible with</a:t>
            </a:r>
            <a:r>
              <a:rPr lang="en-IN" sz="1800" dirty="0">
                <a:solidFill>
                  <a:schemeClr val="accent4">
                    <a:lumMod val="50000"/>
                  </a:schemeClr>
                </a:solidFill>
              </a:rPr>
              <a:t>.</a:t>
            </a:r>
            <a:br>
              <a:rPr lang="en-IN" dirty="0">
                <a:solidFill>
                  <a:schemeClr val="accent1">
                    <a:lumMod val="50000"/>
                  </a:schemeClr>
                </a:solidFill>
              </a:rPr>
            </a:br>
            <a:endParaRPr lang="en-IN" sz="2000" dirty="0"/>
          </a:p>
        </p:txBody>
      </p:sp>
    </p:spTree>
    <p:extLst>
      <p:ext uri="{BB962C8B-B14F-4D97-AF65-F5344CB8AC3E}">
        <p14:creationId xmlns:p14="http://schemas.microsoft.com/office/powerpoint/2010/main" val="313599646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062" y="1592888"/>
            <a:ext cx="8520600" cy="2016073"/>
          </a:xfrm>
        </p:spPr>
        <p:txBody>
          <a:bodyPr/>
          <a:lstStyle/>
          <a:p>
            <a:pPr lvl="0"/>
            <a:r>
              <a:rPr lang="en-IN" sz="1600" b="1" dirty="0">
                <a:solidFill>
                  <a:schemeClr val="accent4">
                    <a:lumMod val="50000"/>
                  </a:schemeClr>
                </a:solidFill>
              </a:rPr>
              <a:t>App			: </a:t>
            </a:r>
            <a:r>
              <a:rPr lang="en-IN" sz="1600" dirty="0">
                <a:solidFill>
                  <a:schemeClr val="accent4">
                    <a:lumMod val="50000"/>
                  </a:schemeClr>
                </a:solidFill>
              </a:rPr>
              <a:t>the app name.</a:t>
            </a:r>
            <a:br>
              <a:rPr lang="en-IN" sz="1600" dirty="0">
                <a:solidFill>
                  <a:schemeClr val="accent4">
                    <a:lumMod val="50000"/>
                  </a:schemeClr>
                </a:solidFill>
              </a:rPr>
            </a:br>
            <a:r>
              <a:rPr lang="en-IN" sz="1600" b="1" dirty="0" err="1">
                <a:solidFill>
                  <a:schemeClr val="accent4">
                    <a:lumMod val="50000"/>
                  </a:schemeClr>
                </a:solidFill>
              </a:rPr>
              <a:t>Translated_Review</a:t>
            </a:r>
            <a:r>
              <a:rPr lang="en-IN" sz="1600" b="1" dirty="0">
                <a:solidFill>
                  <a:schemeClr val="accent4">
                    <a:lumMod val="50000"/>
                  </a:schemeClr>
                </a:solidFill>
              </a:rPr>
              <a:t>	: </a:t>
            </a:r>
            <a:r>
              <a:rPr lang="en-IN" sz="1600" dirty="0">
                <a:solidFill>
                  <a:schemeClr val="accent4">
                    <a:lumMod val="50000"/>
                  </a:schemeClr>
                </a:solidFill>
              </a:rPr>
              <a:t>the review text in English.</a:t>
            </a:r>
            <a:br>
              <a:rPr lang="en-IN" sz="1600" dirty="0">
                <a:solidFill>
                  <a:schemeClr val="accent4">
                    <a:lumMod val="50000"/>
                  </a:schemeClr>
                </a:solidFill>
              </a:rPr>
            </a:br>
            <a:r>
              <a:rPr lang="en-IN" sz="1600" b="1" dirty="0">
                <a:solidFill>
                  <a:schemeClr val="accent4">
                    <a:lumMod val="50000"/>
                  </a:schemeClr>
                </a:solidFill>
              </a:rPr>
              <a:t>Sentiment		: </a:t>
            </a:r>
            <a:r>
              <a:rPr lang="en-IN" sz="1600" dirty="0">
                <a:solidFill>
                  <a:schemeClr val="accent4">
                    <a:lumMod val="50000"/>
                  </a:schemeClr>
                </a:solidFill>
              </a:rPr>
              <a:t>the sentiment of the review, positive, neutral, or negative.</a:t>
            </a:r>
            <a:br>
              <a:rPr lang="en-IN" sz="1600" dirty="0">
                <a:solidFill>
                  <a:schemeClr val="accent4">
                    <a:lumMod val="50000"/>
                  </a:schemeClr>
                </a:solidFill>
              </a:rPr>
            </a:br>
            <a:r>
              <a:rPr lang="en-IN" sz="1600" b="1" dirty="0" err="1">
                <a:solidFill>
                  <a:schemeClr val="accent4">
                    <a:lumMod val="50000"/>
                  </a:schemeClr>
                </a:solidFill>
              </a:rPr>
              <a:t>Sentiment_Polarity</a:t>
            </a:r>
            <a:r>
              <a:rPr lang="en-IN" sz="1600" b="1" dirty="0">
                <a:solidFill>
                  <a:schemeClr val="accent4">
                    <a:lumMod val="50000"/>
                  </a:schemeClr>
                </a:solidFill>
              </a:rPr>
              <a:t>	: </a:t>
            </a:r>
            <a:r>
              <a:rPr lang="en-IN" sz="1600" dirty="0">
                <a:solidFill>
                  <a:schemeClr val="accent4">
                    <a:lumMod val="50000"/>
                  </a:schemeClr>
                </a:solidFill>
              </a:rPr>
              <a:t>the sentiment in numerical form, ranging from -1.00 to 1.00.</a:t>
            </a:r>
            <a:br>
              <a:rPr lang="en-IN" sz="1600" dirty="0">
                <a:solidFill>
                  <a:schemeClr val="accent4">
                    <a:lumMod val="50000"/>
                  </a:schemeClr>
                </a:solidFill>
              </a:rPr>
            </a:br>
            <a:r>
              <a:rPr lang="en-IN" sz="1600" b="1" dirty="0" err="1">
                <a:solidFill>
                  <a:schemeClr val="accent4">
                    <a:lumMod val="50000"/>
                  </a:schemeClr>
                </a:solidFill>
              </a:rPr>
              <a:t>Sentiment_Subjectivity</a:t>
            </a:r>
            <a:r>
              <a:rPr lang="en-IN" sz="1600" b="1" dirty="0">
                <a:solidFill>
                  <a:schemeClr val="accent4">
                    <a:lumMod val="50000"/>
                  </a:schemeClr>
                </a:solidFill>
              </a:rPr>
              <a:t>	: </a:t>
            </a:r>
            <a:r>
              <a:rPr lang="en-IN" sz="1600" dirty="0">
                <a:solidFill>
                  <a:schemeClr val="accent4">
                    <a:lumMod val="50000"/>
                  </a:schemeClr>
                </a:solidFill>
              </a:rPr>
              <a:t>a measure of the expression of opinions, evaluations, 				  feelings, and speculations.</a:t>
            </a:r>
            <a:br>
              <a:rPr lang="en-IN" dirty="0"/>
            </a:br>
            <a:endParaRPr lang="en-IN" dirty="0"/>
          </a:p>
        </p:txBody>
      </p:sp>
      <p:sp>
        <p:nvSpPr>
          <p:cNvPr id="3" name="TextBox 2"/>
          <p:cNvSpPr txBox="1"/>
          <p:nvPr/>
        </p:nvSpPr>
        <p:spPr>
          <a:xfrm>
            <a:off x="263062" y="932196"/>
            <a:ext cx="2326278" cy="369332"/>
          </a:xfrm>
          <a:prstGeom prst="rect">
            <a:avLst/>
          </a:prstGeom>
          <a:noFill/>
        </p:spPr>
        <p:txBody>
          <a:bodyPr wrap="none" rtlCol="0">
            <a:spAutoFit/>
          </a:bodyPr>
          <a:lstStyle/>
          <a:p>
            <a:r>
              <a:rPr lang="en-IN" sz="1800" b="1" dirty="0">
                <a:solidFill>
                  <a:schemeClr val="accent2"/>
                </a:solidFill>
              </a:rPr>
              <a:t>2.User Reviews.csv</a:t>
            </a:r>
          </a:p>
        </p:txBody>
      </p:sp>
      <p:sp>
        <p:nvSpPr>
          <p:cNvPr id="5" name="TextBox 4"/>
          <p:cNvSpPr txBox="1"/>
          <p:nvPr/>
        </p:nvSpPr>
        <p:spPr>
          <a:xfrm>
            <a:off x="263062" y="0"/>
            <a:ext cx="4552545" cy="5232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a:buClr>
                <a:schemeClr val="dk1"/>
              </a:buClr>
              <a:buSzPts val="2800"/>
              <a:buNone/>
              <a:defRPr sz="2800">
                <a:solidFill>
                  <a:schemeClr val="dk1"/>
                </a:solidFill>
              </a:defRPr>
            </a:lvl1pPr>
            <a:lvl2pPr>
              <a:buClr>
                <a:schemeClr val="dk1"/>
              </a:buClr>
              <a:buSzPts val="2800"/>
              <a:buNone/>
              <a:defRPr sz="2800">
                <a:solidFill>
                  <a:schemeClr val="dk1"/>
                </a:solidFill>
              </a:defRPr>
            </a:lvl2pPr>
            <a:lvl3pPr>
              <a:buClr>
                <a:schemeClr val="dk1"/>
              </a:buClr>
              <a:buSzPts val="2800"/>
              <a:buNone/>
              <a:defRPr sz="2800">
                <a:solidFill>
                  <a:schemeClr val="dk1"/>
                </a:solidFill>
              </a:defRPr>
            </a:lvl3pPr>
            <a:lvl4pPr>
              <a:buClr>
                <a:schemeClr val="dk1"/>
              </a:buClr>
              <a:buSzPts val="2800"/>
              <a:buNone/>
              <a:defRPr sz="2800">
                <a:solidFill>
                  <a:schemeClr val="dk1"/>
                </a:solidFill>
              </a:defRPr>
            </a:lvl4pPr>
            <a:lvl5pPr>
              <a:buClr>
                <a:schemeClr val="dk1"/>
              </a:buClr>
              <a:buSzPts val="2800"/>
              <a:buNone/>
              <a:defRPr sz="2800">
                <a:solidFill>
                  <a:schemeClr val="dk1"/>
                </a:solidFill>
              </a:defRPr>
            </a:lvl5pPr>
            <a:lvl6pPr>
              <a:buClr>
                <a:schemeClr val="dk1"/>
              </a:buClr>
              <a:buSzPts val="2800"/>
              <a:buNone/>
              <a:defRPr sz="2800">
                <a:solidFill>
                  <a:schemeClr val="dk1"/>
                </a:solidFill>
              </a:defRPr>
            </a:lvl6pPr>
            <a:lvl7pPr>
              <a:buClr>
                <a:schemeClr val="dk1"/>
              </a:buClr>
              <a:buSzPts val="2800"/>
              <a:buNone/>
              <a:defRPr sz="2800">
                <a:solidFill>
                  <a:schemeClr val="dk1"/>
                </a:solidFill>
              </a:defRPr>
            </a:lvl7pPr>
            <a:lvl8pPr>
              <a:buClr>
                <a:schemeClr val="dk1"/>
              </a:buClr>
              <a:buSzPts val="2800"/>
              <a:buNone/>
              <a:defRPr sz="2800">
                <a:solidFill>
                  <a:schemeClr val="dk1"/>
                </a:solidFill>
              </a:defRPr>
            </a:lvl8pPr>
            <a:lvl9pPr>
              <a:buClr>
                <a:schemeClr val="dk1"/>
              </a:buClr>
              <a:buSzPts val="2800"/>
              <a:buNone/>
              <a:defRPr sz="2800">
                <a:solidFill>
                  <a:schemeClr val="dk1"/>
                </a:solidFill>
              </a:defRPr>
            </a:lvl9pPr>
          </a:lstStyle>
          <a:p>
            <a:r>
              <a:rPr lang="en-IN" dirty="0"/>
              <a:t>Dataset Description</a:t>
            </a:r>
          </a:p>
        </p:txBody>
      </p:sp>
    </p:spTree>
    <p:extLst>
      <p:ext uri="{BB962C8B-B14F-4D97-AF65-F5344CB8AC3E}">
        <p14:creationId xmlns:p14="http://schemas.microsoft.com/office/powerpoint/2010/main" val="3619323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821" y="0"/>
            <a:ext cx="8520600" cy="572700"/>
          </a:xfrm>
          <a:noFill/>
          <a:ln>
            <a:noFill/>
          </a:ln>
        </p:spPr>
        <p:txBody>
          <a:bodyPr spcFirstLastPara="1" wrap="square" lIns="91425" tIns="91425" rIns="91425" bIns="91425" anchor="t" anchorCtr="0">
            <a:noAutofit/>
          </a:bodyPr>
          <a:lstStyle/>
          <a:p>
            <a:r>
              <a:rPr lang="en-IN" dirty="0"/>
              <a:t>Data Processing Flowchart</a:t>
            </a:r>
          </a:p>
        </p:txBody>
      </p:sp>
      <p:graphicFrame>
        <p:nvGraphicFramePr>
          <p:cNvPr id="3" name="Diagram 2"/>
          <p:cNvGraphicFramePr/>
          <p:nvPr>
            <p:extLst>
              <p:ext uri="{D42A27DB-BD31-4B8C-83A1-F6EECF244321}">
                <p14:modId xmlns:p14="http://schemas.microsoft.com/office/powerpoint/2010/main" val="590681060"/>
              </p:ext>
            </p:extLst>
          </p:nvPr>
        </p:nvGraphicFramePr>
        <p:xfrm>
          <a:off x="77821" y="831579"/>
          <a:ext cx="85206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365578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553" y="78105"/>
            <a:ext cx="8520600" cy="572700"/>
          </a:xfrm>
        </p:spPr>
        <p:txBody>
          <a:bodyPr/>
          <a:lstStyle/>
          <a:p>
            <a:pPr lvl="0"/>
            <a:r>
              <a:rPr lang="en-IN" dirty="0"/>
              <a:t>Import Libraries </a:t>
            </a:r>
            <a:br>
              <a:rPr lang="en-IN" dirty="0"/>
            </a:br>
            <a:endParaRPr lang="en-IN" dirty="0"/>
          </a:p>
        </p:txBody>
      </p:sp>
      <p:sp>
        <p:nvSpPr>
          <p:cNvPr id="3" name="TextBox 2"/>
          <p:cNvSpPr txBox="1"/>
          <p:nvPr/>
        </p:nvSpPr>
        <p:spPr>
          <a:xfrm>
            <a:off x="194553" y="885217"/>
            <a:ext cx="8085289" cy="523220"/>
          </a:xfrm>
          <a:prstGeom prst="rect">
            <a:avLst/>
          </a:prstGeom>
          <a:noFill/>
        </p:spPr>
        <p:txBody>
          <a:bodyPr wrap="square" rtlCol="0">
            <a:spAutoFit/>
          </a:bodyPr>
          <a:lstStyle/>
          <a:p>
            <a:r>
              <a:rPr lang="en-GB" dirty="0"/>
              <a:t>library is a</a:t>
            </a:r>
            <a:r>
              <a:rPr lang="en-GB" b="1" dirty="0"/>
              <a:t> collection of related modules</a:t>
            </a:r>
            <a:r>
              <a:rPr lang="en-GB" dirty="0"/>
              <a:t>. It contains bundles of code that can be used repeatedly in different programs. It makes Python Programming simpler and convenient for the programmer.</a:t>
            </a:r>
            <a:endParaRPr lang="en-IN" dirty="0"/>
          </a:p>
        </p:txBody>
      </p:sp>
      <p:pic>
        <p:nvPicPr>
          <p:cNvPr id="4" name="Picture 3"/>
          <p:cNvPicPr>
            <a:picLocks noChangeAspect="1"/>
          </p:cNvPicPr>
          <p:nvPr/>
        </p:nvPicPr>
        <p:blipFill>
          <a:blip r:embed="rId3"/>
          <a:stretch>
            <a:fillRect/>
          </a:stretch>
        </p:blipFill>
        <p:spPr>
          <a:xfrm>
            <a:off x="270265" y="2669717"/>
            <a:ext cx="8581906" cy="2133683"/>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553" y="1699317"/>
            <a:ext cx="1610744" cy="637586"/>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61218" y="1615441"/>
            <a:ext cx="2334638" cy="943583"/>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96894" y="1793001"/>
            <a:ext cx="2180553" cy="520233"/>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8141" y="1658000"/>
            <a:ext cx="1914030" cy="7177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835346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2868</TotalTime>
  <Words>4907</Words>
  <Application>Microsoft Office PowerPoint</Application>
  <PresentationFormat>On-screen Show (16:9)</PresentationFormat>
  <Paragraphs>446</Paragraphs>
  <Slides>45</Slides>
  <Notes>45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Montserrat</vt:lpstr>
      <vt:lpstr>Arial</vt:lpstr>
      <vt:lpstr>Verdana</vt:lpstr>
      <vt:lpstr>Wingdings</vt:lpstr>
      <vt:lpstr>Calibri</vt:lpstr>
      <vt:lpstr>Georgia Pro Light</vt:lpstr>
      <vt:lpstr>Simple Light</vt:lpstr>
      <vt:lpstr>Capstone Project-1 (Exploratory Data Analysis)  Play Store App Review Analysis  </vt:lpstr>
      <vt:lpstr>   </vt:lpstr>
      <vt:lpstr>Content</vt:lpstr>
      <vt:lpstr>Introduction</vt:lpstr>
      <vt:lpstr>Problem Statement</vt:lpstr>
      <vt:lpstr>Dataset Description  Two different datasets provided for analysis:  1.Play Store Data.csv                              App            : Categorical, the app name. Category            : Categorical, category the app belongs to. Rating            : Numerical, range from 0.0 to 5.0,Rating has received from the users. Reviews            : Numerical, the number of reviews that the app received. Size            : Numerical, the size of the app. The suffix M - megabytes, K - kilobytes. Installs            : Numerical, describes the number of installs. Type            : Categorical, a label that indicates whether the app is free or paid. Price            : Numerical, the price value for the paid apps. Content Rating : Categorical, a categorical rating that indicates the age group for user. Genre             : Categorical, list of genres to which the app belongs. Last Update        : Date Format, the date at which the app was last updated. Current Version  : Version of the app as specified by the developers. Android Version : The Android  OS the app is compatible with. </vt:lpstr>
      <vt:lpstr>App   : the app name. Translated_Review : the review text in English. Sentiment  : the sentiment of the review, positive, neutral, or negative. Sentiment_Polarity : the sentiment in numerical form, ranging from -1.00 to 1.00. Sentiment_Subjectivity : a measure of the expression of opinions, evaluations,       feelings, and speculations. </vt:lpstr>
      <vt:lpstr>Data Processing Flowchart</vt:lpstr>
      <vt:lpstr>Import Libraries  </vt:lpstr>
      <vt:lpstr>DataFrame Loading…….</vt:lpstr>
      <vt:lpstr>DataFrame Loading…….</vt:lpstr>
      <vt:lpstr>Drop Duplicate Entry </vt:lpstr>
      <vt:lpstr>Drop Duplicate Entry </vt:lpstr>
      <vt:lpstr>Remove Visual Impurities </vt:lpstr>
      <vt:lpstr>Find Unique, Null Count and Data type</vt:lpstr>
      <vt:lpstr>Information From Data Digging</vt:lpstr>
      <vt:lpstr>Data Filtering Column by Column</vt:lpstr>
      <vt:lpstr>App Column Operation</vt:lpstr>
      <vt:lpstr>Category Column Operation</vt:lpstr>
      <vt:lpstr>Rating Column Operation</vt:lpstr>
      <vt:lpstr>Review Column Operation</vt:lpstr>
      <vt:lpstr>Installs Column Operation</vt:lpstr>
      <vt:lpstr>Type Column Operation</vt:lpstr>
      <vt:lpstr>Size Column Operation</vt:lpstr>
      <vt:lpstr>Price Column Operation</vt:lpstr>
      <vt:lpstr>Content Rating Column Operation</vt:lpstr>
      <vt:lpstr>Last Update Column Operation</vt:lpstr>
      <vt:lpstr>User Reviews DataFrame Operation</vt:lpstr>
      <vt:lpstr>Segregate : Numerical, Categorical Variable Data</vt:lpstr>
      <vt:lpstr>Data Visualization </vt:lpstr>
      <vt:lpstr>1. Most Android Ver. Supported Apps in Play store</vt:lpstr>
      <vt:lpstr>2. Top Categories in Play store</vt:lpstr>
      <vt:lpstr>3. Top 10 Genres in Play store</vt:lpstr>
      <vt:lpstr>4. Most Frequent Rating on play store Apps</vt:lpstr>
      <vt:lpstr>5.Paid and Free Apps Ratio Across play store </vt:lpstr>
      <vt:lpstr>6.App Update Details ‘By Year’</vt:lpstr>
      <vt:lpstr>7. Age Wise Free &amp; Paid Apps User’s Detail</vt:lpstr>
      <vt:lpstr>8. Apps Size Across Database</vt:lpstr>
      <vt:lpstr>9. Sentiment Data Across the All Reviews</vt:lpstr>
      <vt:lpstr>10. App Pricing Trend Across Popular Categories</vt:lpstr>
      <vt:lpstr>11. Feedback in Popular app catagory</vt:lpstr>
      <vt:lpstr>12. Sentiment_Polarity relation with paid and Free App </vt:lpstr>
      <vt:lpstr>13. Content Rating Relation with Sentiment Polarity</vt:lpstr>
      <vt:lpstr>14.Categories Relation with Sentiment_Subjectivity</vt:lpstr>
      <vt:lpstr>Conclusions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Project-1 (Exploratory Data Analysis)  Play Store App Review Analysis</dc:title>
  <dc:creator>Jayu071</dc:creator>
  <cp:lastModifiedBy>Chetan Mali</cp:lastModifiedBy>
  <cp:revision>125</cp:revision>
  <dcterms:modified xsi:type="dcterms:W3CDTF">2022-08-20T18:34:34Z</dcterms:modified>
</cp:coreProperties>
</file>